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7" r:id="rId3"/>
    <p:sldId id="257" r:id="rId4"/>
    <p:sldId id="268" r:id="rId5"/>
    <p:sldId id="258" r:id="rId6"/>
    <p:sldId id="259" r:id="rId7"/>
    <p:sldId id="260" r:id="rId8"/>
    <p:sldId id="272" r:id="rId9"/>
    <p:sldId id="261" r:id="rId10"/>
    <p:sldId id="262" r:id="rId11"/>
    <p:sldId id="263" r:id="rId12"/>
    <p:sldId id="270" r:id="rId13"/>
    <p:sldId id="271" r:id="rId14"/>
    <p:sldId id="264" r:id="rId15"/>
    <p:sldId id="273" r:id="rId16"/>
    <p:sldId id="265" r:id="rId17"/>
    <p:sldId id="26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cUlsky, Anastasia N." initials="MAN"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6"/>
  </p:normalViewPr>
  <p:slideViewPr>
    <p:cSldViewPr snapToGrid="0" snapToObjects="1">
      <p:cViewPr>
        <p:scale>
          <a:sx n="55" d="100"/>
          <a:sy n="55" d="100"/>
        </p:scale>
        <p:origin x="792" y="9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commentAuthors" Target="commentAuthor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4-24T15:19:29.209" idx="1">
    <p:pos x="10" y="10"/>
    <p:text/>
    <p:extLst>
      <p:ext uri="{C676402C-5697-4E1C-873F-D02D1690AC5C}">
        <p15:threadingInfo xmlns:p15="http://schemas.microsoft.com/office/powerpoint/2012/main" timeZoneBias="24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EDB369-A24C-4641-98C0-F975E0EA9970}" type="doc">
      <dgm:prSet loTypeId="urn:microsoft.com/office/officeart/2005/8/layout/process5" loCatId="" qsTypeId="urn:microsoft.com/office/officeart/2005/8/quickstyle/simple4" qsCatId="simple" csTypeId="urn:microsoft.com/office/officeart/2005/8/colors/accent1_2" csCatId="accent1" phldr="1"/>
      <dgm:spPr/>
      <dgm:t>
        <a:bodyPr/>
        <a:lstStyle/>
        <a:p>
          <a:endParaRPr lang="en-US"/>
        </a:p>
      </dgm:t>
    </dgm:pt>
    <dgm:pt modelId="{28E0318D-89C5-DE4F-9FEF-A2FB246C897C}">
      <dgm:prSet phldrT="[Text]" custT="1"/>
      <dgm:spPr/>
      <dgm:t>
        <a:bodyPr/>
        <a:lstStyle/>
        <a:p>
          <a:r>
            <a:rPr lang="en-US" sz="1800" dirty="0" smtClean="0"/>
            <a:t>Take</a:t>
          </a:r>
          <a:r>
            <a:rPr lang="en-US" sz="1800" baseline="0" dirty="0" smtClean="0"/>
            <a:t> image of skull utilizing scanner</a:t>
          </a:r>
          <a:endParaRPr lang="en-US" sz="1800" dirty="0"/>
        </a:p>
      </dgm:t>
    </dgm:pt>
    <dgm:pt modelId="{E1E74EC8-D490-A345-B287-4735B7A7B353}" type="parTrans" cxnId="{87F4CA64-456B-3B46-851C-07F6522CD47F}">
      <dgm:prSet/>
      <dgm:spPr/>
      <dgm:t>
        <a:bodyPr/>
        <a:lstStyle/>
        <a:p>
          <a:endParaRPr lang="en-US"/>
        </a:p>
      </dgm:t>
    </dgm:pt>
    <dgm:pt modelId="{5E2C6BF3-5BE0-CF46-880E-5F9B681CBDFA}" type="sibTrans" cxnId="{87F4CA64-456B-3B46-851C-07F6522CD47F}">
      <dgm:prSet/>
      <dgm:spPr/>
      <dgm:t>
        <a:bodyPr/>
        <a:lstStyle/>
        <a:p>
          <a:endParaRPr lang="en-US"/>
        </a:p>
      </dgm:t>
    </dgm:pt>
    <dgm:pt modelId="{7D617FA4-BA62-5C44-B0D6-AC5CAE807811}">
      <dgm:prSet phldrT="[Text]"/>
      <dgm:spPr/>
      <dgm:t>
        <a:bodyPr/>
        <a:lstStyle/>
        <a:p>
          <a:r>
            <a:rPr lang="en-US" dirty="0" smtClean="0"/>
            <a:t>Clean image of extraneous data</a:t>
          </a:r>
          <a:r>
            <a:rPr lang="en-US" baseline="0" dirty="0" smtClean="0"/>
            <a:t> </a:t>
          </a:r>
          <a:endParaRPr lang="en-US" dirty="0"/>
        </a:p>
      </dgm:t>
    </dgm:pt>
    <dgm:pt modelId="{69F66056-045F-C14C-B083-41971FC49FDC}" type="parTrans" cxnId="{4212FB2D-4F13-8644-B718-149C543A70BB}">
      <dgm:prSet/>
      <dgm:spPr/>
      <dgm:t>
        <a:bodyPr/>
        <a:lstStyle/>
        <a:p>
          <a:endParaRPr lang="en-US"/>
        </a:p>
      </dgm:t>
    </dgm:pt>
    <dgm:pt modelId="{2767D4B6-336D-7B44-BC0D-AAECA4A2FAC9}" type="sibTrans" cxnId="{4212FB2D-4F13-8644-B718-149C543A70BB}">
      <dgm:prSet/>
      <dgm:spPr/>
      <dgm:t>
        <a:bodyPr/>
        <a:lstStyle/>
        <a:p>
          <a:endParaRPr lang="en-US"/>
        </a:p>
      </dgm:t>
    </dgm:pt>
    <dgm:pt modelId="{03F1B188-4E88-534F-8A0C-22D7BA7631D6}">
      <dgm:prSet phldrT="[Text]"/>
      <dgm:spPr/>
      <dgm:t>
        <a:bodyPr/>
        <a:lstStyle/>
        <a:p>
          <a:r>
            <a:rPr lang="en-US" dirty="0" smtClean="0"/>
            <a:t>Fit</a:t>
          </a:r>
          <a:r>
            <a:rPr lang="en-US" baseline="0" dirty="0" smtClean="0"/>
            <a:t> to patient and check for redness after few minutes of wear</a:t>
          </a:r>
          <a:endParaRPr lang="en-US" dirty="0"/>
        </a:p>
      </dgm:t>
    </dgm:pt>
    <dgm:pt modelId="{65085D5C-5046-2746-A237-A28E6634A943}" type="parTrans" cxnId="{F0BF37A3-AB3C-9646-9CAC-488AA0C63C95}">
      <dgm:prSet/>
      <dgm:spPr/>
      <dgm:t>
        <a:bodyPr/>
        <a:lstStyle/>
        <a:p>
          <a:endParaRPr lang="en-US"/>
        </a:p>
      </dgm:t>
    </dgm:pt>
    <dgm:pt modelId="{F95DDE42-5344-7C4E-A9A8-F58619A709DC}" type="sibTrans" cxnId="{F0BF37A3-AB3C-9646-9CAC-488AA0C63C95}">
      <dgm:prSet/>
      <dgm:spPr/>
      <dgm:t>
        <a:bodyPr/>
        <a:lstStyle/>
        <a:p>
          <a:endParaRPr lang="en-US"/>
        </a:p>
      </dgm:t>
    </dgm:pt>
    <dgm:pt modelId="{6D91CC6D-F44E-2A4E-AD4A-617A750A00B8}">
      <dgm:prSet phldrT="[Text]"/>
      <dgm:spPr/>
      <dgm:t>
        <a:bodyPr/>
        <a:lstStyle/>
        <a:p>
          <a:r>
            <a:rPr lang="en-US" dirty="0" smtClean="0"/>
            <a:t>Give to patient and check back in 2 weeks </a:t>
          </a:r>
          <a:endParaRPr lang="en-US" dirty="0"/>
        </a:p>
      </dgm:t>
    </dgm:pt>
    <dgm:pt modelId="{6F803C20-86F4-3E44-BC48-DDBE695CCA13}" type="parTrans" cxnId="{A78E44D6-0561-0E43-8AB6-AAD269134E89}">
      <dgm:prSet/>
      <dgm:spPr/>
      <dgm:t>
        <a:bodyPr/>
        <a:lstStyle/>
        <a:p>
          <a:endParaRPr lang="en-US"/>
        </a:p>
      </dgm:t>
    </dgm:pt>
    <dgm:pt modelId="{009B8182-EBB3-7442-8E47-6CFFF96DCF60}" type="sibTrans" cxnId="{A78E44D6-0561-0E43-8AB6-AAD269134E89}">
      <dgm:prSet/>
      <dgm:spPr/>
      <dgm:t>
        <a:bodyPr/>
        <a:lstStyle/>
        <a:p>
          <a:endParaRPr lang="en-US"/>
        </a:p>
      </dgm:t>
    </dgm:pt>
    <dgm:pt modelId="{57D6E032-18B9-6444-9C65-265440A8354D}">
      <dgm:prSet/>
      <dgm:spPr/>
      <dgm:t>
        <a:bodyPr/>
        <a:lstStyle/>
        <a:p>
          <a:r>
            <a:rPr lang="en-US" dirty="0" smtClean="0"/>
            <a:t>Outer</a:t>
          </a:r>
          <a:r>
            <a:rPr lang="en-US" baseline="0" dirty="0" smtClean="0"/>
            <a:t> part of h</a:t>
          </a:r>
          <a:r>
            <a:rPr lang="en-US" dirty="0" smtClean="0"/>
            <a:t>elmet</a:t>
          </a:r>
          <a:r>
            <a:rPr lang="en-US" baseline="0" dirty="0" smtClean="0"/>
            <a:t> cast utilizing scan</a:t>
          </a:r>
          <a:endParaRPr lang="en-US" dirty="0"/>
        </a:p>
      </dgm:t>
    </dgm:pt>
    <dgm:pt modelId="{63CD11DF-64F1-5B42-9B51-7806116873BB}" type="parTrans" cxnId="{CCC2B1C5-084B-0B40-B325-A5F2E43BAB72}">
      <dgm:prSet/>
      <dgm:spPr/>
      <dgm:t>
        <a:bodyPr/>
        <a:lstStyle/>
        <a:p>
          <a:endParaRPr lang="en-US"/>
        </a:p>
      </dgm:t>
    </dgm:pt>
    <dgm:pt modelId="{255A5D56-6101-8448-AD84-C52E533C78AD}" type="sibTrans" cxnId="{CCC2B1C5-084B-0B40-B325-A5F2E43BAB72}">
      <dgm:prSet/>
      <dgm:spPr/>
      <dgm:t>
        <a:bodyPr/>
        <a:lstStyle/>
        <a:p>
          <a:endParaRPr lang="en-US"/>
        </a:p>
      </dgm:t>
    </dgm:pt>
    <dgm:pt modelId="{9D401B26-299D-4A4A-BB83-3312870DCD0C}">
      <dgm:prSet/>
      <dgm:spPr/>
      <dgm:t>
        <a:bodyPr/>
        <a:lstStyle/>
        <a:p>
          <a:r>
            <a:rPr lang="en-US" dirty="0" smtClean="0"/>
            <a:t>If any issues, go back into lab and</a:t>
          </a:r>
          <a:r>
            <a:rPr lang="en-US" baseline="0" dirty="0" smtClean="0"/>
            <a:t> adjust</a:t>
          </a:r>
          <a:endParaRPr lang="en-US" dirty="0"/>
        </a:p>
      </dgm:t>
    </dgm:pt>
    <dgm:pt modelId="{F314B089-D562-3843-9AAC-C0BDC76ECC5D}" type="parTrans" cxnId="{E50AA267-A740-E846-A3C8-BEF62655B566}">
      <dgm:prSet/>
      <dgm:spPr/>
      <dgm:t>
        <a:bodyPr/>
        <a:lstStyle/>
        <a:p>
          <a:endParaRPr lang="en-US"/>
        </a:p>
      </dgm:t>
    </dgm:pt>
    <dgm:pt modelId="{1C118532-F8FC-C847-84B5-397A798FA7C8}" type="sibTrans" cxnId="{E50AA267-A740-E846-A3C8-BEF62655B566}">
      <dgm:prSet/>
      <dgm:spPr/>
      <dgm:t>
        <a:bodyPr/>
        <a:lstStyle/>
        <a:p>
          <a:endParaRPr lang="en-US"/>
        </a:p>
      </dgm:t>
    </dgm:pt>
    <dgm:pt modelId="{E68B3CAA-5D6A-1940-BD8C-C2981D9659D2}">
      <dgm:prSet phldrT="[Text]"/>
      <dgm:spPr/>
      <dgm:t>
        <a:bodyPr/>
        <a:lstStyle/>
        <a:p>
          <a:r>
            <a:rPr lang="en-US" dirty="0" smtClean="0"/>
            <a:t>Foam</a:t>
          </a:r>
          <a:r>
            <a:rPr lang="en-US" baseline="0" dirty="0" smtClean="0"/>
            <a:t> inserted in helmet</a:t>
          </a:r>
          <a:endParaRPr lang="en-US" dirty="0"/>
        </a:p>
      </dgm:t>
    </dgm:pt>
    <dgm:pt modelId="{3BF0360F-8D47-ED40-BDF0-41DAA950A115}" type="sibTrans" cxnId="{E014BB6F-58BE-DD47-9E0E-B8D69CBA61FB}">
      <dgm:prSet/>
      <dgm:spPr/>
      <dgm:t>
        <a:bodyPr/>
        <a:lstStyle/>
        <a:p>
          <a:endParaRPr lang="en-US"/>
        </a:p>
      </dgm:t>
    </dgm:pt>
    <dgm:pt modelId="{8D41A3CF-140C-2740-9A36-2876EDDB2B08}" type="parTrans" cxnId="{E014BB6F-58BE-DD47-9E0E-B8D69CBA61FB}">
      <dgm:prSet/>
      <dgm:spPr/>
      <dgm:t>
        <a:bodyPr/>
        <a:lstStyle/>
        <a:p>
          <a:endParaRPr lang="en-US"/>
        </a:p>
      </dgm:t>
    </dgm:pt>
    <dgm:pt modelId="{BC28EBFF-885D-A644-AEE5-FE6058F04ADD}">
      <dgm:prSet/>
      <dgm:spPr/>
      <dgm:t>
        <a:bodyPr/>
        <a:lstStyle/>
        <a:p>
          <a:r>
            <a:rPr lang="en-US" baseline="0" dirty="0" smtClean="0"/>
            <a:t>shave down helmet where skin is irritated</a:t>
          </a:r>
          <a:endParaRPr lang="en-US" dirty="0"/>
        </a:p>
      </dgm:t>
    </dgm:pt>
    <dgm:pt modelId="{7CF6ABBB-CE47-EF47-9A1A-AB1F61340F44}" type="parTrans" cxnId="{719F1BC7-6D4C-3245-A6E2-FCDB807C8259}">
      <dgm:prSet/>
      <dgm:spPr/>
      <dgm:t>
        <a:bodyPr/>
        <a:lstStyle/>
        <a:p>
          <a:endParaRPr lang="en-US"/>
        </a:p>
      </dgm:t>
    </dgm:pt>
    <dgm:pt modelId="{5080BAAD-DC32-334A-BCF7-49E8D945F0A1}" type="sibTrans" cxnId="{719F1BC7-6D4C-3245-A6E2-FCDB807C8259}">
      <dgm:prSet/>
      <dgm:spPr/>
      <dgm:t>
        <a:bodyPr/>
        <a:lstStyle/>
        <a:p>
          <a:endParaRPr lang="en-US"/>
        </a:p>
      </dgm:t>
    </dgm:pt>
    <dgm:pt modelId="{F18F386B-68BB-2841-83A9-95A44AF2B5E4}">
      <dgm:prSet/>
      <dgm:spPr/>
      <dgm:t>
        <a:bodyPr/>
        <a:lstStyle/>
        <a:p>
          <a:r>
            <a:rPr lang="en-US" dirty="0" smtClean="0"/>
            <a:t>make sure measurements are decreasing</a:t>
          </a:r>
          <a:r>
            <a:rPr lang="en-US" baseline="0" dirty="0" smtClean="0"/>
            <a:t> and comfort is good (no irritation)</a:t>
          </a:r>
          <a:endParaRPr lang="en-US" dirty="0"/>
        </a:p>
      </dgm:t>
    </dgm:pt>
    <dgm:pt modelId="{DF530EE7-B675-E64C-BAD2-B7EA43BB65F8}" type="parTrans" cxnId="{0874D1A3-DD29-5D45-A3DC-76E368D07E3E}">
      <dgm:prSet/>
      <dgm:spPr/>
      <dgm:t>
        <a:bodyPr/>
        <a:lstStyle/>
        <a:p>
          <a:endParaRPr lang="en-US"/>
        </a:p>
      </dgm:t>
    </dgm:pt>
    <dgm:pt modelId="{F5D09199-4EE2-4244-BBAA-8244E7FA6C9F}" type="sibTrans" cxnId="{0874D1A3-DD29-5D45-A3DC-76E368D07E3E}">
      <dgm:prSet/>
      <dgm:spPr/>
      <dgm:t>
        <a:bodyPr/>
        <a:lstStyle/>
        <a:p>
          <a:endParaRPr lang="en-US"/>
        </a:p>
      </dgm:t>
    </dgm:pt>
    <dgm:pt modelId="{5282C184-1D31-E146-BC97-CDD0D51D9D17}" type="pres">
      <dgm:prSet presAssocID="{51EDB369-A24C-4641-98C0-F975E0EA9970}" presName="diagram" presStyleCnt="0">
        <dgm:presLayoutVars>
          <dgm:dir/>
          <dgm:resizeHandles val="exact"/>
        </dgm:presLayoutVars>
      </dgm:prSet>
      <dgm:spPr/>
      <dgm:t>
        <a:bodyPr/>
        <a:lstStyle/>
        <a:p>
          <a:endParaRPr lang="en-US"/>
        </a:p>
      </dgm:t>
    </dgm:pt>
    <dgm:pt modelId="{B23B39C9-B3FE-B247-A412-086789A3EA73}" type="pres">
      <dgm:prSet presAssocID="{28E0318D-89C5-DE4F-9FEF-A2FB246C897C}" presName="node" presStyleLbl="node1" presStyleIdx="0" presStyleCnt="9">
        <dgm:presLayoutVars>
          <dgm:bulletEnabled val="1"/>
        </dgm:presLayoutVars>
      </dgm:prSet>
      <dgm:spPr/>
      <dgm:t>
        <a:bodyPr/>
        <a:lstStyle/>
        <a:p>
          <a:endParaRPr lang="en-US"/>
        </a:p>
      </dgm:t>
    </dgm:pt>
    <dgm:pt modelId="{0A781968-93F1-214F-9BFE-E37AE3AA4C12}" type="pres">
      <dgm:prSet presAssocID="{5E2C6BF3-5BE0-CF46-880E-5F9B681CBDFA}" presName="sibTrans" presStyleLbl="sibTrans2D1" presStyleIdx="0" presStyleCnt="8"/>
      <dgm:spPr/>
      <dgm:t>
        <a:bodyPr/>
        <a:lstStyle/>
        <a:p>
          <a:endParaRPr lang="en-US"/>
        </a:p>
      </dgm:t>
    </dgm:pt>
    <dgm:pt modelId="{EFBCF6F6-5ACD-204D-858A-003EB59448C8}" type="pres">
      <dgm:prSet presAssocID="{5E2C6BF3-5BE0-CF46-880E-5F9B681CBDFA}" presName="connectorText" presStyleLbl="sibTrans2D1" presStyleIdx="0" presStyleCnt="8"/>
      <dgm:spPr/>
      <dgm:t>
        <a:bodyPr/>
        <a:lstStyle/>
        <a:p>
          <a:endParaRPr lang="en-US"/>
        </a:p>
      </dgm:t>
    </dgm:pt>
    <dgm:pt modelId="{24648E88-22BD-3A4B-B27A-990649C7F448}" type="pres">
      <dgm:prSet presAssocID="{7D617FA4-BA62-5C44-B0D6-AC5CAE807811}" presName="node" presStyleLbl="node1" presStyleIdx="1" presStyleCnt="9">
        <dgm:presLayoutVars>
          <dgm:bulletEnabled val="1"/>
        </dgm:presLayoutVars>
      </dgm:prSet>
      <dgm:spPr/>
      <dgm:t>
        <a:bodyPr/>
        <a:lstStyle/>
        <a:p>
          <a:endParaRPr lang="en-US"/>
        </a:p>
      </dgm:t>
    </dgm:pt>
    <dgm:pt modelId="{41E2662C-EB4D-7349-9F45-559CBADEB11A}" type="pres">
      <dgm:prSet presAssocID="{2767D4B6-336D-7B44-BC0D-AAECA4A2FAC9}" presName="sibTrans" presStyleLbl="sibTrans2D1" presStyleIdx="1" presStyleCnt="8"/>
      <dgm:spPr/>
      <dgm:t>
        <a:bodyPr/>
        <a:lstStyle/>
        <a:p>
          <a:endParaRPr lang="en-US"/>
        </a:p>
      </dgm:t>
    </dgm:pt>
    <dgm:pt modelId="{697F718A-C06A-B647-870E-EE3975E2D345}" type="pres">
      <dgm:prSet presAssocID="{2767D4B6-336D-7B44-BC0D-AAECA4A2FAC9}" presName="connectorText" presStyleLbl="sibTrans2D1" presStyleIdx="1" presStyleCnt="8"/>
      <dgm:spPr/>
      <dgm:t>
        <a:bodyPr/>
        <a:lstStyle/>
        <a:p>
          <a:endParaRPr lang="en-US"/>
        </a:p>
      </dgm:t>
    </dgm:pt>
    <dgm:pt modelId="{BEE678C4-0ACD-244A-A8B7-BA12D6E5312C}" type="pres">
      <dgm:prSet presAssocID="{57D6E032-18B9-6444-9C65-265440A8354D}" presName="node" presStyleLbl="node1" presStyleIdx="2" presStyleCnt="9">
        <dgm:presLayoutVars>
          <dgm:bulletEnabled val="1"/>
        </dgm:presLayoutVars>
      </dgm:prSet>
      <dgm:spPr/>
      <dgm:t>
        <a:bodyPr/>
        <a:lstStyle/>
        <a:p>
          <a:endParaRPr lang="en-US"/>
        </a:p>
      </dgm:t>
    </dgm:pt>
    <dgm:pt modelId="{DB4B5BA8-2058-3B49-BE5C-553BAC192E97}" type="pres">
      <dgm:prSet presAssocID="{255A5D56-6101-8448-AD84-C52E533C78AD}" presName="sibTrans" presStyleLbl="sibTrans2D1" presStyleIdx="2" presStyleCnt="8"/>
      <dgm:spPr/>
      <dgm:t>
        <a:bodyPr/>
        <a:lstStyle/>
        <a:p>
          <a:endParaRPr lang="en-US"/>
        </a:p>
      </dgm:t>
    </dgm:pt>
    <dgm:pt modelId="{851888E4-1132-3245-B6EB-AADCFBD53997}" type="pres">
      <dgm:prSet presAssocID="{255A5D56-6101-8448-AD84-C52E533C78AD}" presName="connectorText" presStyleLbl="sibTrans2D1" presStyleIdx="2" presStyleCnt="8"/>
      <dgm:spPr/>
      <dgm:t>
        <a:bodyPr/>
        <a:lstStyle/>
        <a:p>
          <a:endParaRPr lang="en-US"/>
        </a:p>
      </dgm:t>
    </dgm:pt>
    <dgm:pt modelId="{5CD35955-EEF1-A441-91C6-877634E69A32}" type="pres">
      <dgm:prSet presAssocID="{E68B3CAA-5D6A-1940-BD8C-C2981D9659D2}" presName="node" presStyleLbl="node1" presStyleIdx="3" presStyleCnt="9">
        <dgm:presLayoutVars>
          <dgm:bulletEnabled val="1"/>
        </dgm:presLayoutVars>
      </dgm:prSet>
      <dgm:spPr/>
      <dgm:t>
        <a:bodyPr/>
        <a:lstStyle/>
        <a:p>
          <a:endParaRPr lang="en-US"/>
        </a:p>
      </dgm:t>
    </dgm:pt>
    <dgm:pt modelId="{A2601A93-5261-B349-9A7C-0CEDCB1E7FD6}" type="pres">
      <dgm:prSet presAssocID="{3BF0360F-8D47-ED40-BDF0-41DAA950A115}" presName="sibTrans" presStyleLbl="sibTrans2D1" presStyleIdx="3" presStyleCnt="8"/>
      <dgm:spPr/>
      <dgm:t>
        <a:bodyPr/>
        <a:lstStyle/>
        <a:p>
          <a:endParaRPr lang="en-US"/>
        </a:p>
      </dgm:t>
    </dgm:pt>
    <dgm:pt modelId="{F5C927A9-045B-1E47-A592-8B61CB2D3EC7}" type="pres">
      <dgm:prSet presAssocID="{3BF0360F-8D47-ED40-BDF0-41DAA950A115}" presName="connectorText" presStyleLbl="sibTrans2D1" presStyleIdx="3" presStyleCnt="8"/>
      <dgm:spPr/>
      <dgm:t>
        <a:bodyPr/>
        <a:lstStyle/>
        <a:p>
          <a:endParaRPr lang="en-US"/>
        </a:p>
      </dgm:t>
    </dgm:pt>
    <dgm:pt modelId="{703B2867-99B1-304E-AD06-D10B84458312}" type="pres">
      <dgm:prSet presAssocID="{03F1B188-4E88-534F-8A0C-22D7BA7631D6}" presName="node" presStyleLbl="node1" presStyleIdx="4" presStyleCnt="9">
        <dgm:presLayoutVars>
          <dgm:bulletEnabled val="1"/>
        </dgm:presLayoutVars>
      </dgm:prSet>
      <dgm:spPr/>
      <dgm:t>
        <a:bodyPr/>
        <a:lstStyle/>
        <a:p>
          <a:endParaRPr lang="en-US"/>
        </a:p>
      </dgm:t>
    </dgm:pt>
    <dgm:pt modelId="{7FF50872-6D75-9A40-B03B-9C7F84C6CAA5}" type="pres">
      <dgm:prSet presAssocID="{F95DDE42-5344-7C4E-A9A8-F58619A709DC}" presName="sibTrans" presStyleLbl="sibTrans2D1" presStyleIdx="4" presStyleCnt="8"/>
      <dgm:spPr/>
      <dgm:t>
        <a:bodyPr/>
        <a:lstStyle/>
        <a:p>
          <a:endParaRPr lang="en-US"/>
        </a:p>
      </dgm:t>
    </dgm:pt>
    <dgm:pt modelId="{56B906F6-B87D-1248-A15F-59120CD669B2}" type="pres">
      <dgm:prSet presAssocID="{F95DDE42-5344-7C4E-A9A8-F58619A709DC}" presName="connectorText" presStyleLbl="sibTrans2D1" presStyleIdx="4" presStyleCnt="8"/>
      <dgm:spPr/>
      <dgm:t>
        <a:bodyPr/>
        <a:lstStyle/>
        <a:p>
          <a:endParaRPr lang="en-US"/>
        </a:p>
      </dgm:t>
    </dgm:pt>
    <dgm:pt modelId="{75304D9C-AE8A-D148-AD2E-460C2FBD5422}" type="pres">
      <dgm:prSet presAssocID="{BC28EBFF-885D-A644-AEE5-FE6058F04ADD}" presName="node" presStyleLbl="node1" presStyleIdx="5" presStyleCnt="9">
        <dgm:presLayoutVars>
          <dgm:bulletEnabled val="1"/>
        </dgm:presLayoutVars>
      </dgm:prSet>
      <dgm:spPr/>
      <dgm:t>
        <a:bodyPr/>
        <a:lstStyle/>
        <a:p>
          <a:endParaRPr lang="en-US"/>
        </a:p>
      </dgm:t>
    </dgm:pt>
    <dgm:pt modelId="{505153BF-54B4-404F-A049-F464CA0830DA}" type="pres">
      <dgm:prSet presAssocID="{5080BAAD-DC32-334A-BCF7-49E8D945F0A1}" presName="sibTrans" presStyleLbl="sibTrans2D1" presStyleIdx="5" presStyleCnt="8"/>
      <dgm:spPr/>
      <dgm:t>
        <a:bodyPr/>
        <a:lstStyle/>
        <a:p>
          <a:endParaRPr lang="en-US"/>
        </a:p>
      </dgm:t>
    </dgm:pt>
    <dgm:pt modelId="{B01432FD-1606-CA4E-AD06-B68632D0B941}" type="pres">
      <dgm:prSet presAssocID="{5080BAAD-DC32-334A-BCF7-49E8D945F0A1}" presName="connectorText" presStyleLbl="sibTrans2D1" presStyleIdx="5" presStyleCnt="8"/>
      <dgm:spPr/>
      <dgm:t>
        <a:bodyPr/>
        <a:lstStyle/>
        <a:p>
          <a:endParaRPr lang="en-US"/>
        </a:p>
      </dgm:t>
    </dgm:pt>
    <dgm:pt modelId="{C4CE6B90-B7B3-954A-A57A-B9CE63BA405A}" type="pres">
      <dgm:prSet presAssocID="{6D91CC6D-F44E-2A4E-AD4A-617A750A00B8}" presName="node" presStyleLbl="node1" presStyleIdx="6" presStyleCnt="9">
        <dgm:presLayoutVars>
          <dgm:bulletEnabled val="1"/>
        </dgm:presLayoutVars>
      </dgm:prSet>
      <dgm:spPr/>
      <dgm:t>
        <a:bodyPr/>
        <a:lstStyle/>
        <a:p>
          <a:endParaRPr lang="en-US"/>
        </a:p>
      </dgm:t>
    </dgm:pt>
    <dgm:pt modelId="{636F4FB7-0DC6-0947-9DFB-FE3B9E712CB0}" type="pres">
      <dgm:prSet presAssocID="{009B8182-EBB3-7442-8E47-6CFFF96DCF60}" presName="sibTrans" presStyleLbl="sibTrans2D1" presStyleIdx="6" presStyleCnt="8"/>
      <dgm:spPr/>
      <dgm:t>
        <a:bodyPr/>
        <a:lstStyle/>
        <a:p>
          <a:endParaRPr lang="en-US"/>
        </a:p>
      </dgm:t>
    </dgm:pt>
    <dgm:pt modelId="{F52B213D-6B34-EE4F-8290-E8BD12FD30B3}" type="pres">
      <dgm:prSet presAssocID="{009B8182-EBB3-7442-8E47-6CFFF96DCF60}" presName="connectorText" presStyleLbl="sibTrans2D1" presStyleIdx="6" presStyleCnt="8"/>
      <dgm:spPr/>
      <dgm:t>
        <a:bodyPr/>
        <a:lstStyle/>
        <a:p>
          <a:endParaRPr lang="en-US"/>
        </a:p>
      </dgm:t>
    </dgm:pt>
    <dgm:pt modelId="{AE95BD50-9E91-FD4E-95D2-AE34F4FA367F}" type="pres">
      <dgm:prSet presAssocID="{F18F386B-68BB-2841-83A9-95A44AF2B5E4}" presName="node" presStyleLbl="node1" presStyleIdx="7" presStyleCnt="9">
        <dgm:presLayoutVars>
          <dgm:bulletEnabled val="1"/>
        </dgm:presLayoutVars>
      </dgm:prSet>
      <dgm:spPr/>
      <dgm:t>
        <a:bodyPr/>
        <a:lstStyle/>
        <a:p>
          <a:endParaRPr lang="en-US"/>
        </a:p>
      </dgm:t>
    </dgm:pt>
    <dgm:pt modelId="{BC726CE3-D407-464E-8FE1-0F6C11DCAD28}" type="pres">
      <dgm:prSet presAssocID="{F5D09199-4EE2-4244-BBAA-8244E7FA6C9F}" presName="sibTrans" presStyleLbl="sibTrans2D1" presStyleIdx="7" presStyleCnt="8"/>
      <dgm:spPr/>
      <dgm:t>
        <a:bodyPr/>
        <a:lstStyle/>
        <a:p>
          <a:endParaRPr lang="en-US"/>
        </a:p>
      </dgm:t>
    </dgm:pt>
    <dgm:pt modelId="{F74CA42F-AD69-5040-B301-39C5948D68D0}" type="pres">
      <dgm:prSet presAssocID="{F5D09199-4EE2-4244-BBAA-8244E7FA6C9F}" presName="connectorText" presStyleLbl="sibTrans2D1" presStyleIdx="7" presStyleCnt="8"/>
      <dgm:spPr/>
      <dgm:t>
        <a:bodyPr/>
        <a:lstStyle/>
        <a:p>
          <a:endParaRPr lang="en-US"/>
        </a:p>
      </dgm:t>
    </dgm:pt>
    <dgm:pt modelId="{9BBFCDFA-02D7-E34F-BF4F-B2E6E4F5161C}" type="pres">
      <dgm:prSet presAssocID="{9D401B26-299D-4A4A-BB83-3312870DCD0C}" presName="node" presStyleLbl="node1" presStyleIdx="8" presStyleCnt="9">
        <dgm:presLayoutVars>
          <dgm:bulletEnabled val="1"/>
        </dgm:presLayoutVars>
      </dgm:prSet>
      <dgm:spPr/>
      <dgm:t>
        <a:bodyPr/>
        <a:lstStyle/>
        <a:p>
          <a:endParaRPr lang="en-US"/>
        </a:p>
      </dgm:t>
    </dgm:pt>
  </dgm:ptLst>
  <dgm:cxnLst>
    <dgm:cxn modelId="{69484550-BE60-2C4A-A8EC-9CA061B4C0FD}" type="presOf" srcId="{F18F386B-68BB-2841-83A9-95A44AF2B5E4}" destId="{AE95BD50-9E91-FD4E-95D2-AE34F4FA367F}" srcOrd="0" destOrd="0" presId="urn:microsoft.com/office/officeart/2005/8/layout/process5"/>
    <dgm:cxn modelId="{71859B72-B26D-F042-894A-412C6E237C73}" type="presOf" srcId="{6D91CC6D-F44E-2A4E-AD4A-617A750A00B8}" destId="{C4CE6B90-B7B3-954A-A57A-B9CE63BA405A}" srcOrd="0" destOrd="0" presId="urn:microsoft.com/office/officeart/2005/8/layout/process5"/>
    <dgm:cxn modelId="{CD0B3898-C002-7D43-BA82-E3292B47188B}" type="presOf" srcId="{009B8182-EBB3-7442-8E47-6CFFF96DCF60}" destId="{636F4FB7-0DC6-0947-9DFB-FE3B9E712CB0}" srcOrd="0" destOrd="0" presId="urn:microsoft.com/office/officeart/2005/8/layout/process5"/>
    <dgm:cxn modelId="{231B2B4A-0355-C047-B7E9-01767BAB3CC5}" type="presOf" srcId="{5E2C6BF3-5BE0-CF46-880E-5F9B681CBDFA}" destId="{0A781968-93F1-214F-9BFE-E37AE3AA4C12}" srcOrd="0" destOrd="0" presId="urn:microsoft.com/office/officeart/2005/8/layout/process5"/>
    <dgm:cxn modelId="{130B3076-BEC6-0C45-9B9A-163107ACA6E9}" type="presOf" srcId="{28E0318D-89C5-DE4F-9FEF-A2FB246C897C}" destId="{B23B39C9-B3FE-B247-A412-086789A3EA73}" srcOrd="0" destOrd="0" presId="urn:microsoft.com/office/officeart/2005/8/layout/process5"/>
    <dgm:cxn modelId="{E7EEED33-F696-6A4D-89C5-261A98F160BB}" type="presOf" srcId="{2767D4B6-336D-7B44-BC0D-AAECA4A2FAC9}" destId="{697F718A-C06A-B647-870E-EE3975E2D345}" srcOrd="1" destOrd="0" presId="urn:microsoft.com/office/officeart/2005/8/layout/process5"/>
    <dgm:cxn modelId="{E404325B-90A4-1644-8006-1DC3C39C7CF1}" type="presOf" srcId="{5080BAAD-DC32-334A-BCF7-49E8D945F0A1}" destId="{B01432FD-1606-CA4E-AD06-B68632D0B941}" srcOrd="1" destOrd="0" presId="urn:microsoft.com/office/officeart/2005/8/layout/process5"/>
    <dgm:cxn modelId="{719F1BC7-6D4C-3245-A6E2-FCDB807C8259}" srcId="{51EDB369-A24C-4641-98C0-F975E0EA9970}" destId="{BC28EBFF-885D-A644-AEE5-FE6058F04ADD}" srcOrd="5" destOrd="0" parTransId="{7CF6ABBB-CE47-EF47-9A1A-AB1F61340F44}" sibTransId="{5080BAAD-DC32-334A-BCF7-49E8D945F0A1}"/>
    <dgm:cxn modelId="{0874D1A3-DD29-5D45-A3DC-76E368D07E3E}" srcId="{51EDB369-A24C-4641-98C0-F975E0EA9970}" destId="{F18F386B-68BB-2841-83A9-95A44AF2B5E4}" srcOrd="7" destOrd="0" parTransId="{DF530EE7-B675-E64C-BAD2-B7EA43BB65F8}" sibTransId="{F5D09199-4EE2-4244-BBAA-8244E7FA6C9F}"/>
    <dgm:cxn modelId="{61A6432A-C90A-4B46-BB35-8E56E6B36DA9}" type="presOf" srcId="{5E2C6BF3-5BE0-CF46-880E-5F9B681CBDFA}" destId="{EFBCF6F6-5ACD-204D-858A-003EB59448C8}" srcOrd="1" destOrd="0" presId="urn:microsoft.com/office/officeart/2005/8/layout/process5"/>
    <dgm:cxn modelId="{E014BB6F-58BE-DD47-9E0E-B8D69CBA61FB}" srcId="{51EDB369-A24C-4641-98C0-F975E0EA9970}" destId="{E68B3CAA-5D6A-1940-BD8C-C2981D9659D2}" srcOrd="3" destOrd="0" parTransId="{8D41A3CF-140C-2740-9A36-2876EDDB2B08}" sibTransId="{3BF0360F-8D47-ED40-BDF0-41DAA950A115}"/>
    <dgm:cxn modelId="{ADC88FC4-711F-DD4D-B85B-6456C15DDA60}" type="presOf" srcId="{E68B3CAA-5D6A-1940-BD8C-C2981D9659D2}" destId="{5CD35955-EEF1-A441-91C6-877634E69A32}" srcOrd="0" destOrd="0" presId="urn:microsoft.com/office/officeart/2005/8/layout/process5"/>
    <dgm:cxn modelId="{87F4CA64-456B-3B46-851C-07F6522CD47F}" srcId="{51EDB369-A24C-4641-98C0-F975E0EA9970}" destId="{28E0318D-89C5-DE4F-9FEF-A2FB246C897C}" srcOrd="0" destOrd="0" parTransId="{E1E74EC8-D490-A345-B287-4735B7A7B353}" sibTransId="{5E2C6BF3-5BE0-CF46-880E-5F9B681CBDFA}"/>
    <dgm:cxn modelId="{EA41DACF-EF3A-4F4C-AE11-D0A60AFADC03}" type="presOf" srcId="{3BF0360F-8D47-ED40-BDF0-41DAA950A115}" destId="{A2601A93-5261-B349-9A7C-0CEDCB1E7FD6}" srcOrd="0" destOrd="0" presId="urn:microsoft.com/office/officeart/2005/8/layout/process5"/>
    <dgm:cxn modelId="{A78E44D6-0561-0E43-8AB6-AAD269134E89}" srcId="{51EDB369-A24C-4641-98C0-F975E0EA9970}" destId="{6D91CC6D-F44E-2A4E-AD4A-617A750A00B8}" srcOrd="6" destOrd="0" parTransId="{6F803C20-86F4-3E44-BC48-DDBE695CCA13}" sibTransId="{009B8182-EBB3-7442-8E47-6CFFF96DCF60}"/>
    <dgm:cxn modelId="{3CE3D984-0271-6F4A-9B29-8AF0ACF04E54}" type="presOf" srcId="{F95DDE42-5344-7C4E-A9A8-F58619A709DC}" destId="{7FF50872-6D75-9A40-B03B-9C7F84C6CAA5}" srcOrd="0" destOrd="0" presId="urn:microsoft.com/office/officeart/2005/8/layout/process5"/>
    <dgm:cxn modelId="{E73A723C-3E80-094C-811B-36A4145A9E41}" type="presOf" srcId="{F5D09199-4EE2-4244-BBAA-8244E7FA6C9F}" destId="{F74CA42F-AD69-5040-B301-39C5948D68D0}" srcOrd="1" destOrd="0" presId="urn:microsoft.com/office/officeart/2005/8/layout/process5"/>
    <dgm:cxn modelId="{CCC2B1C5-084B-0B40-B325-A5F2E43BAB72}" srcId="{51EDB369-A24C-4641-98C0-F975E0EA9970}" destId="{57D6E032-18B9-6444-9C65-265440A8354D}" srcOrd="2" destOrd="0" parTransId="{63CD11DF-64F1-5B42-9B51-7806116873BB}" sibTransId="{255A5D56-6101-8448-AD84-C52E533C78AD}"/>
    <dgm:cxn modelId="{3BFE091F-61F2-3A49-86A6-00FAA7C296FD}" type="presOf" srcId="{BC28EBFF-885D-A644-AEE5-FE6058F04ADD}" destId="{75304D9C-AE8A-D148-AD2E-460C2FBD5422}" srcOrd="0" destOrd="0" presId="urn:microsoft.com/office/officeart/2005/8/layout/process5"/>
    <dgm:cxn modelId="{87071B01-C558-F846-995B-EE672DA8B1AE}" type="presOf" srcId="{51EDB369-A24C-4641-98C0-F975E0EA9970}" destId="{5282C184-1D31-E146-BC97-CDD0D51D9D17}" srcOrd="0" destOrd="0" presId="urn:microsoft.com/office/officeart/2005/8/layout/process5"/>
    <dgm:cxn modelId="{E50AA267-A740-E846-A3C8-BEF62655B566}" srcId="{51EDB369-A24C-4641-98C0-F975E0EA9970}" destId="{9D401B26-299D-4A4A-BB83-3312870DCD0C}" srcOrd="8" destOrd="0" parTransId="{F314B089-D562-3843-9AAC-C0BDC76ECC5D}" sibTransId="{1C118532-F8FC-C847-84B5-397A798FA7C8}"/>
    <dgm:cxn modelId="{ACF82A5C-5417-9142-934D-BCB468D43E0B}" type="presOf" srcId="{009B8182-EBB3-7442-8E47-6CFFF96DCF60}" destId="{F52B213D-6B34-EE4F-8290-E8BD12FD30B3}" srcOrd="1" destOrd="0" presId="urn:microsoft.com/office/officeart/2005/8/layout/process5"/>
    <dgm:cxn modelId="{F0BF37A3-AB3C-9646-9CAC-488AA0C63C95}" srcId="{51EDB369-A24C-4641-98C0-F975E0EA9970}" destId="{03F1B188-4E88-534F-8A0C-22D7BA7631D6}" srcOrd="4" destOrd="0" parTransId="{65085D5C-5046-2746-A237-A28E6634A943}" sibTransId="{F95DDE42-5344-7C4E-A9A8-F58619A709DC}"/>
    <dgm:cxn modelId="{4821FB32-675C-024D-B307-BC8B9289766E}" type="presOf" srcId="{2767D4B6-336D-7B44-BC0D-AAECA4A2FAC9}" destId="{41E2662C-EB4D-7349-9F45-559CBADEB11A}" srcOrd="0" destOrd="0" presId="urn:microsoft.com/office/officeart/2005/8/layout/process5"/>
    <dgm:cxn modelId="{C8090145-81BE-B44F-93FD-F1D85223B7F2}" type="presOf" srcId="{03F1B188-4E88-534F-8A0C-22D7BA7631D6}" destId="{703B2867-99B1-304E-AD06-D10B84458312}" srcOrd="0" destOrd="0" presId="urn:microsoft.com/office/officeart/2005/8/layout/process5"/>
    <dgm:cxn modelId="{83FBBDB2-6B19-3447-96D8-0BAC1684123D}" type="presOf" srcId="{255A5D56-6101-8448-AD84-C52E533C78AD}" destId="{851888E4-1132-3245-B6EB-AADCFBD53997}" srcOrd="1" destOrd="0" presId="urn:microsoft.com/office/officeart/2005/8/layout/process5"/>
    <dgm:cxn modelId="{3129DF10-C73F-E04F-B805-5B535AF4F0CA}" type="presOf" srcId="{9D401B26-299D-4A4A-BB83-3312870DCD0C}" destId="{9BBFCDFA-02D7-E34F-BF4F-B2E6E4F5161C}" srcOrd="0" destOrd="0" presId="urn:microsoft.com/office/officeart/2005/8/layout/process5"/>
    <dgm:cxn modelId="{FF39E9BC-BA92-2941-8CE4-297E35EB196D}" type="presOf" srcId="{255A5D56-6101-8448-AD84-C52E533C78AD}" destId="{DB4B5BA8-2058-3B49-BE5C-553BAC192E97}" srcOrd="0" destOrd="0" presId="urn:microsoft.com/office/officeart/2005/8/layout/process5"/>
    <dgm:cxn modelId="{2F22E49B-BFDD-1848-A897-DCE48709E541}" type="presOf" srcId="{F5D09199-4EE2-4244-BBAA-8244E7FA6C9F}" destId="{BC726CE3-D407-464E-8FE1-0F6C11DCAD28}" srcOrd="0" destOrd="0" presId="urn:microsoft.com/office/officeart/2005/8/layout/process5"/>
    <dgm:cxn modelId="{EB8CE79B-D583-D947-B8DE-3A8623C3D8AA}" type="presOf" srcId="{3BF0360F-8D47-ED40-BDF0-41DAA950A115}" destId="{F5C927A9-045B-1E47-A592-8B61CB2D3EC7}" srcOrd="1" destOrd="0" presId="urn:microsoft.com/office/officeart/2005/8/layout/process5"/>
    <dgm:cxn modelId="{FF8D9A6B-8766-6846-B953-0B6B411498D4}" type="presOf" srcId="{F95DDE42-5344-7C4E-A9A8-F58619A709DC}" destId="{56B906F6-B87D-1248-A15F-59120CD669B2}" srcOrd="1" destOrd="0" presId="urn:microsoft.com/office/officeart/2005/8/layout/process5"/>
    <dgm:cxn modelId="{4212FB2D-4F13-8644-B718-149C543A70BB}" srcId="{51EDB369-A24C-4641-98C0-F975E0EA9970}" destId="{7D617FA4-BA62-5C44-B0D6-AC5CAE807811}" srcOrd="1" destOrd="0" parTransId="{69F66056-045F-C14C-B083-41971FC49FDC}" sibTransId="{2767D4B6-336D-7B44-BC0D-AAECA4A2FAC9}"/>
    <dgm:cxn modelId="{D6DA321E-48A0-354C-A815-B051857FD44D}" type="presOf" srcId="{5080BAAD-DC32-334A-BCF7-49E8D945F0A1}" destId="{505153BF-54B4-404F-A049-F464CA0830DA}" srcOrd="0" destOrd="0" presId="urn:microsoft.com/office/officeart/2005/8/layout/process5"/>
    <dgm:cxn modelId="{E87B2EB3-BAC7-DA4E-B22C-BFB4ADCED62B}" type="presOf" srcId="{57D6E032-18B9-6444-9C65-265440A8354D}" destId="{BEE678C4-0ACD-244A-A8B7-BA12D6E5312C}" srcOrd="0" destOrd="0" presId="urn:microsoft.com/office/officeart/2005/8/layout/process5"/>
    <dgm:cxn modelId="{6BC18F03-F266-AD42-B157-DC7F50B379AB}" type="presOf" srcId="{7D617FA4-BA62-5C44-B0D6-AC5CAE807811}" destId="{24648E88-22BD-3A4B-B27A-990649C7F448}" srcOrd="0" destOrd="0" presId="urn:microsoft.com/office/officeart/2005/8/layout/process5"/>
    <dgm:cxn modelId="{E48F298B-DE6E-9640-8265-B07865443266}" type="presParOf" srcId="{5282C184-1D31-E146-BC97-CDD0D51D9D17}" destId="{B23B39C9-B3FE-B247-A412-086789A3EA73}" srcOrd="0" destOrd="0" presId="urn:microsoft.com/office/officeart/2005/8/layout/process5"/>
    <dgm:cxn modelId="{0BF656BD-3E15-544A-9CEE-31EB473E15B0}" type="presParOf" srcId="{5282C184-1D31-E146-BC97-CDD0D51D9D17}" destId="{0A781968-93F1-214F-9BFE-E37AE3AA4C12}" srcOrd="1" destOrd="0" presId="urn:microsoft.com/office/officeart/2005/8/layout/process5"/>
    <dgm:cxn modelId="{36E2C4B4-D288-1F41-8B2F-61F5516E6F1C}" type="presParOf" srcId="{0A781968-93F1-214F-9BFE-E37AE3AA4C12}" destId="{EFBCF6F6-5ACD-204D-858A-003EB59448C8}" srcOrd="0" destOrd="0" presId="urn:microsoft.com/office/officeart/2005/8/layout/process5"/>
    <dgm:cxn modelId="{F2300C74-FDC0-454B-A015-D2F1BEF0F5D0}" type="presParOf" srcId="{5282C184-1D31-E146-BC97-CDD0D51D9D17}" destId="{24648E88-22BD-3A4B-B27A-990649C7F448}" srcOrd="2" destOrd="0" presId="urn:microsoft.com/office/officeart/2005/8/layout/process5"/>
    <dgm:cxn modelId="{953F2CF3-EF97-914E-AB01-6B28685EEBF0}" type="presParOf" srcId="{5282C184-1D31-E146-BC97-CDD0D51D9D17}" destId="{41E2662C-EB4D-7349-9F45-559CBADEB11A}" srcOrd="3" destOrd="0" presId="urn:microsoft.com/office/officeart/2005/8/layout/process5"/>
    <dgm:cxn modelId="{05F161C0-342E-3B4E-AE16-AC87F633DBED}" type="presParOf" srcId="{41E2662C-EB4D-7349-9F45-559CBADEB11A}" destId="{697F718A-C06A-B647-870E-EE3975E2D345}" srcOrd="0" destOrd="0" presId="urn:microsoft.com/office/officeart/2005/8/layout/process5"/>
    <dgm:cxn modelId="{93A57313-28C6-0A42-8294-AE2CAAC422DE}" type="presParOf" srcId="{5282C184-1D31-E146-BC97-CDD0D51D9D17}" destId="{BEE678C4-0ACD-244A-A8B7-BA12D6E5312C}" srcOrd="4" destOrd="0" presId="urn:microsoft.com/office/officeart/2005/8/layout/process5"/>
    <dgm:cxn modelId="{A4B673B1-B3DD-9F46-8938-A31163AA5CA4}" type="presParOf" srcId="{5282C184-1D31-E146-BC97-CDD0D51D9D17}" destId="{DB4B5BA8-2058-3B49-BE5C-553BAC192E97}" srcOrd="5" destOrd="0" presId="urn:microsoft.com/office/officeart/2005/8/layout/process5"/>
    <dgm:cxn modelId="{1BD84FD3-A76D-BA46-B5B4-D72B702E9326}" type="presParOf" srcId="{DB4B5BA8-2058-3B49-BE5C-553BAC192E97}" destId="{851888E4-1132-3245-B6EB-AADCFBD53997}" srcOrd="0" destOrd="0" presId="urn:microsoft.com/office/officeart/2005/8/layout/process5"/>
    <dgm:cxn modelId="{CE99F002-076D-2447-813A-F688347BEA0F}" type="presParOf" srcId="{5282C184-1D31-E146-BC97-CDD0D51D9D17}" destId="{5CD35955-EEF1-A441-91C6-877634E69A32}" srcOrd="6" destOrd="0" presId="urn:microsoft.com/office/officeart/2005/8/layout/process5"/>
    <dgm:cxn modelId="{B04A882C-9996-B147-BFF0-420BEEF917BD}" type="presParOf" srcId="{5282C184-1D31-E146-BC97-CDD0D51D9D17}" destId="{A2601A93-5261-B349-9A7C-0CEDCB1E7FD6}" srcOrd="7" destOrd="0" presId="urn:microsoft.com/office/officeart/2005/8/layout/process5"/>
    <dgm:cxn modelId="{2D5E2172-0D87-5A4B-9ADA-79B6ECC6CE5E}" type="presParOf" srcId="{A2601A93-5261-B349-9A7C-0CEDCB1E7FD6}" destId="{F5C927A9-045B-1E47-A592-8B61CB2D3EC7}" srcOrd="0" destOrd="0" presId="urn:microsoft.com/office/officeart/2005/8/layout/process5"/>
    <dgm:cxn modelId="{0287A959-AB59-D349-8D90-7A9B6273FE69}" type="presParOf" srcId="{5282C184-1D31-E146-BC97-CDD0D51D9D17}" destId="{703B2867-99B1-304E-AD06-D10B84458312}" srcOrd="8" destOrd="0" presId="urn:microsoft.com/office/officeart/2005/8/layout/process5"/>
    <dgm:cxn modelId="{FFDE926B-3E6B-8B44-A008-AA66B3EC8364}" type="presParOf" srcId="{5282C184-1D31-E146-BC97-CDD0D51D9D17}" destId="{7FF50872-6D75-9A40-B03B-9C7F84C6CAA5}" srcOrd="9" destOrd="0" presId="urn:microsoft.com/office/officeart/2005/8/layout/process5"/>
    <dgm:cxn modelId="{60CE21CD-CCC1-0C44-97D6-E1318B8A5F15}" type="presParOf" srcId="{7FF50872-6D75-9A40-B03B-9C7F84C6CAA5}" destId="{56B906F6-B87D-1248-A15F-59120CD669B2}" srcOrd="0" destOrd="0" presId="urn:microsoft.com/office/officeart/2005/8/layout/process5"/>
    <dgm:cxn modelId="{88EC0B1C-4613-BB49-A6EF-FE8F7BF23BE5}" type="presParOf" srcId="{5282C184-1D31-E146-BC97-CDD0D51D9D17}" destId="{75304D9C-AE8A-D148-AD2E-460C2FBD5422}" srcOrd="10" destOrd="0" presId="urn:microsoft.com/office/officeart/2005/8/layout/process5"/>
    <dgm:cxn modelId="{BFF1D180-81E4-1942-8F9D-01B0A9FABFBF}" type="presParOf" srcId="{5282C184-1D31-E146-BC97-CDD0D51D9D17}" destId="{505153BF-54B4-404F-A049-F464CA0830DA}" srcOrd="11" destOrd="0" presId="urn:microsoft.com/office/officeart/2005/8/layout/process5"/>
    <dgm:cxn modelId="{58ECA5EF-BBEF-CE4D-9F0F-43B66016F8AD}" type="presParOf" srcId="{505153BF-54B4-404F-A049-F464CA0830DA}" destId="{B01432FD-1606-CA4E-AD06-B68632D0B941}" srcOrd="0" destOrd="0" presId="urn:microsoft.com/office/officeart/2005/8/layout/process5"/>
    <dgm:cxn modelId="{1ED4C3B7-C08C-9D45-920C-44717159A340}" type="presParOf" srcId="{5282C184-1D31-E146-BC97-CDD0D51D9D17}" destId="{C4CE6B90-B7B3-954A-A57A-B9CE63BA405A}" srcOrd="12" destOrd="0" presId="urn:microsoft.com/office/officeart/2005/8/layout/process5"/>
    <dgm:cxn modelId="{C6B0B12A-86E9-1046-91A0-B267A9FFF573}" type="presParOf" srcId="{5282C184-1D31-E146-BC97-CDD0D51D9D17}" destId="{636F4FB7-0DC6-0947-9DFB-FE3B9E712CB0}" srcOrd="13" destOrd="0" presId="urn:microsoft.com/office/officeart/2005/8/layout/process5"/>
    <dgm:cxn modelId="{EE380D63-E545-8047-B5D4-964C8848A8F3}" type="presParOf" srcId="{636F4FB7-0DC6-0947-9DFB-FE3B9E712CB0}" destId="{F52B213D-6B34-EE4F-8290-E8BD12FD30B3}" srcOrd="0" destOrd="0" presId="urn:microsoft.com/office/officeart/2005/8/layout/process5"/>
    <dgm:cxn modelId="{FB3CA4FF-EFFC-EF41-A198-57A513F27D42}" type="presParOf" srcId="{5282C184-1D31-E146-BC97-CDD0D51D9D17}" destId="{AE95BD50-9E91-FD4E-95D2-AE34F4FA367F}" srcOrd="14" destOrd="0" presId="urn:microsoft.com/office/officeart/2005/8/layout/process5"/>
    <dgm:cxn modelId="{36B70E5C-E603-A24F-B60B-C6CE63C672F1}" type="presParOf" srcId="{5282C184-1D31-E146-BC97-CDD0D51D9D17}" destId="{BC726CE3-D407-464E-8FE1-0F6C11DCAD28}" srcOrd="15" destOrd="0" presId="urn:microsoft.com/office/officeart/2005/8/layout/process5"/>
    <dgm:cxn modelId="{822F7F0E-BA62-B145-894B-1CC63F2A2463}" type="presParOf" srcId="{BC726CE3-D407-464E-8FE1-0F6C11DCAD28}" destId="{F74CA42F-AD69-5040-B301-39C5948D68D0}" srcOrd="0" destOrd="0" presId="urn:microsoft.com/office/officeart/2005/8/layout/process5"/>
    <dgm:cxn modelId="{0737C792-B7D1-1D4F-964D-800093E94EE0}" type="presParOf" srcId="{5282C184-1D31-E146-BC97-CDD0D51D9D17}" destId="{9BBFCDFA-02D7-E34F-BF4F-B2E6E4F5161C}" srcOrd="1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3B39C9-B3FE-B247-A412-086789A3EA73}">
      <dsp:nvSpPr>
        <dsp:cNvPr id="0" name=""/>
        <dsp:cNvSpPr/>
      </dsp:nvSpPr>
      <dsp:spPr>
        <a:xfrm>
          <a:off x="1133311" y="625"/>
          <a:ext cx="2083621" cy="1250172"/>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Take</a:t>
          </a:r>
          <a:r>
            <a:rPr lang="en-US" sz="1800" kern="1200" baseline="0" dirty="0" smtClean="0"/>
            <a:t> image of skull utilizing scanner</a:t>
          </a:r>
          <a:endParaRPr lang="en-US" sz="1800" kern="1200" dirty="0"/>
        </a:p>
      </dsp:txBody>
      <dsp:txXfrm>
        <a:off x="1169927" y="37241"/>
        <a:ext cx="2010389" cy="1176940"/>
      </dsp:txXfrm>
    </dsp:sp>
    <dsp:sp modelId="{0A781968-93F1-214F-9BFE-E37AE3AA4C12}">
      <dsp:nvSpPr>
        <dsp:cNvPr id="0" name=""/>
        <dsp:cNvSpPr/>
      </dsp:nvSpPr>
      <dsp:spPr>
        <a:xfrm>
          <a:off x="3400291" y="367342"/>
          <a:ext cx="441727" cy="516738"/>
        </a:xfrm>
        <a:prstGeom prst="rightArrow">
          <a:avLst>
            <a:gd name="adj1" fmla="val 60000"/>
            <a:gd name="adj2" fmla="val 50000"/>
          </a:avLst>
        </a:prstGeom>
        <a:gradFill rotWithShape="0">
          <a:gsLst>
            <a:gs pos="0">
              <a:schemeClr val="accent1">
                <a:tint val="60000"/>
                <a:hueOff val="0"/>
                <a:satOff val="0"/>
                <a:lumOff val="0"/>
                <a:alphaOff val="0"/>
                <a:tint val="96000"/>
                <a:satMod val="100000"/>
                <a:lumMod val="104000"/>
              </a:schemeClr>
            </a:gs>
            <a:gs pos="78000">
              <a:schemeClr val="accent1">
                <a:tint val="60000"/>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a:off x="3400291" y="470690"/>
        <a:ext cx="309209" cy="310042"/>
      </dsp:txXfrm>
    </dsp:sp>
    <dsp:sp modelId="{24648E88-22BD-3A4B-B27A-990649C7F448}">
      <dsp:nvSpPr>
        <dsp:cNvPr id="0" name=""/>
        <dsp:cNvSpPr/>
      </dsp:nvSpPr>
      <dsp:spPr>
        <a:xfrm>
          <a:off x="4050381" y="625"/>
          <a:ext cx="2083621" cy="1250172"/>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Clean image of extraneous data</a:t>
          </a:r>
          <a:r>
            <a:rPr lang="en-US" sz="1500" kern="1200" baseline="0" dirty="0" smtClean="0"/>
            <a:t> </a:t>
          </a:r>
          <a:endParaRPr lang="en-US" sz="1500" kern="1200" dirty="0"/>
        </a:p>
      </dsp:txBody>
      <dsp:txXfrm>
        <a:off x="4086997" y="37241"/>
        <a:ext cx="2010389" cy="1176940"/>
      </dsp:txXfrm>
    </dsp:sp>
    <dsp:sp modelId="{41E2662C-EB4D-7349-9F45-559CBADEB11A}">
      <dsp:nvSpPr>
        <dsp:cNvPr id="0" name=""/>
        <dsp:cNvSpPr/>
      </dsp:nvSpPr>
      <dsp:spPr>
        <a:xfrm>
          <a:off x="6317361" y="367342"/>
          <a:ext cx="441727" cy="516738"/>
        </a:xfrm>
        <a:prstGeom prst="rightArrow">
          <a:avLst>
            <a:gd name="adj1" fmla="val 60000"/>
            <a:gd name="adj2" fmla="val 50000"/>
          </a:avLst>
        </a:prstGeom>
        <a:gradFill rotWithShape="0">
          <a:gsLst>
            <a:gs pos="0">
              <a:schemeClr val="accent1">
                <a:tint val="60000"/>
                <a:hueOff val="0"/>
                <a:satOff val="0"/>
                <a:lumOff val="0"/>
                <a:alphaOff val="0"/>
                <a:tint val="96000"/>
                <a:satMod val="100000"/>
                <a:lumMod val="104000"/>
              </a:schemeClr>
            </a:gs>
            <a:gs pos="78000">
              <a:schemeClr val="accent1">
                <a:tint val="60000"/>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a:off x="6317361" y="470690"/>
        <a:ext cx="309209" cy="310042"/>
      </dsp:txXfrm>
    </dsp:sp>
    <dsp:sp modelId="{BEE678C4-0ACD-244A-A8B7-BA12D6E5312C}">
      <dsp:nvSpPr>
        <dsp:cNvPr id="0" name=""/>
        <dsp:cNvSpPr/>
      </dsp:nvSpPr>
      <dsp:spPr>
        <a:xfrm>
          <a:off x="6967451" y="625"/>
          <a:ext cx="2083621" cy="1250172"/>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Outer</a:t>
          </a:r>
          <a:r>
            <a:rPr lang="en-US" sz="1500" kern="1200" baseline="0" dirty="0" smtClean="0"/>
            <a:t> part of h</a:t>
          </a:r>
          <a:r>
            <a:rPr lang="en-US" sz="1500" kern="1200" dirty="0" smtClean="0"/>
            <a:t>elmet</a:t>
          </a:r>
          <a:r>
            <a:rPr lang="en-US" sz="1500" kern="1200" baseline="0" dirty="0" smtClean="0"/>
            <a:t> cast utilizing scan</a:t>
          </a:r>
          <a:endParaRPr lang="en-US" sz="1500" kern="1200" dirty="0"/>
        </a:p>
      </dsp:txBody>
      <dsp:txXfrm>
        <a:off x="7004067" y="37241"/>
        <a:ext cx="2010389" cy="1176940"/>
      </dsp:txXfrm>
    </dsp:sp>
    <dsp:sp modelId="{DB4B5BA8-2058-3B49-BE5C-553BAC192E97}">
      <dsp:nvSpPr>
        <dsp:cNvPr id="0" name=""/>
        <dsp:cNvSpPr/>
      </dsp:nvSpPr>
      <dsp:spPr>
        <a:xfrm rot="5400000">
          <a:off x="7788398" y="1396651"/>
          <a:ext cx="441727" cy="516738"/>
        </a:xfrm>
        <a:prstGeom prst="rightArrow">
          <a:avLst>
            <a:gd name="adj1" fmla="val 60000"/>
            <a:gd name="adj2" fmla="val 50000"/>
          </a:avLst>
        </a:prstGeom>
        <a:gradFill rotWithShape="0">
          <a:gsLst>
            <a:gs pos="0">
              <a:schemeClr val="accent1">
                <a:tint val="60000"/>
                <a:hueOff val="0"/>
                <a:satOff val="0"/>
                <a:lumOff val="0"/>
                <a:alphaOff val="0"/>
                <a:tint val="96000"/>
                <a:satMod val="100000"/>
                <a:lumMod val="104000"/>
              </a:schemeClr>
            </a:gs>
            <a:gs pos="78000">
              <a:schemeClr val="accent1">
                <a:tint val="60000"/>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5400000">
        <a:off x="7854241" y="1434156"/>
        <a:ext cx="310042" cy="309209"/>
      </dsp:txXfrm>
    </dsp:sp>
    <dsp:sp modelId="{5CD35955-EEF1-A441-91C6-877634E69A32}">
      <dsp:nvSpPr>
        <dsp:cNvPr id="0" name=""/>
        <dsp:cNvSpPr/>
      </dsp:nvSpPr>
      <dsp:spPr>
        <a:xfrm>
          <a:off x="6967451" y="2084247"/>
          <a:ext cx="2083621" cy="1250172"/>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Foam</a:t>
          </a:r>
          <a:r>
            <a:rPr lang="en-US" sz="1500" kern="1200" baseline="0" dirty="0" smtClean="0"/>
            <a:t> inserted in helmet</a:t>
          </a:r>
          <a:endParaRPr lang="en-US" sz="1500" kern="1200" dirty="0"/>
        </a:p>
      </dsp:txBody>
      <dsp:txXfrm>
        <a:off x="7004067" y="2120863"/>
        <a:ext cx="2010389" cy="1176940"/>
      </dsp:txXfrm>
    </dsp:sp>
    <dsp:sp modelId="{A2601A93-5261-B349-9A7C-0CEDCB1E7FD6}">
      <dsp:nvSpPr>
        <dsp:cNvPr id="0" name=""/>
        <dsp:cNvSpPr/>
      </dsp:nvSpPr>
      <dsp:spPr>
        <a:xfrm rot="10800000">
          <a:off x="6342364" y="2450964"/>
          <a:ext cx="441727" cy="516738"/>
        </a:xfrm>
        <a:prstGeom prst="rightArrow">
          <a:avLst>
            <a:gd name="adj1" fmla="val 60000"/>
            <a:gd name="adj2" fmla="val 50000"/>
          </a:avLst>
        </a:prstGeom>
        <a:gradFill rotWithShape="0">
          <a:gsLst>
            <a:gs pos="0">
              <a:schemeClr val="accent1">
                <a:tint val="60000"/>
                <a:hueOff val="0"/>
                <a:satOff val="0"/>
                <a:lumOff val="0"/>
                <a:alphaOff val="0"/>
                <a:tint val="96000"/>
                <a:satMod val="100000"/>
                <a:lumMod val="104000"/>
              </a:schemeClr>
            </a:gs>
            <a:gs pos="78000">
              <a:schemeClr val="accent1">
                <a:tint val="60000"/>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10800000">
        <a:off x="6474882" y="2554312"/>
        <a:ext cx="309209" cy="310042"/>
      </dsp:txXfrm>
    </dsp:sp>
    <dsp:sp modelId="{703B2867-99B1-304E-AD06-D10B84458312}">
      <dsp:nvSpPr>
        <dsp:cNvPr id="0" name=""/>
        <dsp:cNvSpPr/>
      </dsp:nvSpPr>
      <dsp:spPr>
        <a:xfrm>
          <a:off x="4050381" y="2084247"/>
          <a:ext cx="2083621" cy="1250172"/>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Fit</a:t>
          </a:r>
          <a:r>
            <a:rPr lang="en-US" sz="1500" kern="1200" baseline="0" dirty="0" smtClean="0"/>
            <a:t> to patient and check for redness after few minutes of wear</a:t>
          </a:r>
          <a:endParaRPr lang="en-US" sz="1500" kern="1200" dirty="0"/>
        </a:p>
      </dsp:txBody>
      <dsp:txXfrm>
        <a:off x="4086997" y="2120863"/>
        <a:ext cx="2010389" cy="1176940"/>
      </dsp:txXfrm>
    </dsp:sp>
    <dsp:sp modelId="{7FF50872-6D75-9A40-B03B-9C7F84C6CAA5}">
      <dsp:nvSpPr>
        <dsp:cNvPr id="0" name=""/>
        <dsp:cNvSpPr/>
      </dsp:nvSpPr>
      <dsp:spPr>
        <a:xfrm rot="10800000">
          <a:off x="3425294" y="2450964"/>
          <a:ext cx="441727" cy="516738"/>
        </a:xfrm>
        <a:prstGeom prst="rightArrow">
          <a:avLst>
            <a:gd name="adj1" fmla="val 60000"/>
            <a:gd name="adj2" fmla="val 50000"/>
          </a:avLst>
        </a:prstGeom>
        <a:gradFill rotWithShape="0">
          <a:gsLst>
            <a:gs pos="0">
              <a:schemeClr val="accent1">
                <a:tint val="60000"/>
                <a:hueOff val="0"/>
                <a:satOff val="0"/>
                <a:lumOff val="0"/>
                <a:alphaOff val="0"/>
                <a:tint val="96000"/>
                <a:satMod val="100000"/>
                <a:lumMod val="104000"/>
              </a:schemeClr>
            </a:gs>
            <a:gs pos="78000">
              <a:schemeClr val="accent1">
                <a:tint val="60000"/>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10800000">
        <a:off x="3557812" y="2554312"/>
        <a:ext cx="309209" cy="310042"/>
      </dsp:txXfrm>
    </dsp:sp>
    <dsp:sp modelId="{75304D9C-AE8A-D148-AD2E-460C2FBD5422}">
      <dsp:nvSpPr>
        <dsp:cNvPr id="0" name=""/>
        <dsp:cNvSpPr/>
      </dsp:nvSpPr>
      <dsp:spPr>
        <a:xfrm>
          <a:off x="1133311" y="2084247"/>
          <a:ext cx="2083621" cy="1250172"/>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baseline="0" dirty="0" smtClean="0"/>
            <a:t>shave down helmet where skin is irritated</a:t>
          </a:r>
          <a:endParaRPr lang="en-US" sz="1500" kern="1200" dirty="0"/>
        </a:p>
      </dsp:txBody>
      <dsp:txXfrm>
        <a:off x="1169927" y="2120863"/>
        <a:ext cx="2010389" cy="1176940"/>
      </dsp:txXfrm>
    </dsp:sp>
    <dsp:sp modelId="{505153BF-54B4-404F-A049-F464CA0830DA}">
      <dsp:nvSpPr>
        <dsp:cNvPr id="0" name=""/>
        <dsp:cNvSpPr/>
      </dsp:nvSpPr>
      <dsp:spPr>
        <a:xfrm rot="5400000">
          <a:off x="1954257" y="3480273"/>
          <a:ext cx="441727" cy="516738"/>
        </a:xfrm>
        <a:prstGeom prst="rightArrow">
          <a:avLst>
            <a:gd name="adj1" fmla="val 60000"/>
            <a:gd name="adj2" fmla="val 50000"/>
          </a:avLst>
        </a:prstGeom>
        <a:gradFill rotWithShape="0">
          <a:gsLst>
            <a:gs pos="0">
              <a:schemeClr val="accent1">
                <a:tint val="60000"/>
                <a:hueOff val="0"/>
                <a:satOff val="0"/>
                <a:lumOff val="0"/>
                <a:alphaOff val="0"/>
                <a:tint val="96000"/>
                <a:satMod val="100000"/>
                <a:lumMod val="104000"/>
              </a:schemeClr>
            </a:gs>
            <a:gs pos="78000">
              <a:schemeClr val="accent1">
                <a:tint val="60000"/>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rot="-5400000">
        <a:off x="2020100" y="3517778"/>
        <a:ext cx="310042" cy="309209"/>
      </dsp:txXfrm>
    </dsp:sp>
    <dsp:sp modelId="{C4CE6B90-B7B3-954A-A57A-B9CE63BA405A}">
      <dsp:nvSpPr>
        <dsp:cNvPr id="0" name=""/>
        <dsp:cNvSpPr/>
      </dsp:nvSpPr>
      <dsp:spPr>
        <a:xfrm>
          <a:off x="1133311" y="4167868"/>
          <a:ext cx="2083621" cy="1250172"/>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Give to patient and check back in 2 weeks </a:t>
          </a:r>
          <a:endParaRPr lang="en-US" sz="1500" kern="1200" dirty="0"/>
        </a:p>
      </dsp:txBody>
      <dsp:txXfrm>
        <a:off x="1169927" y="4204484"/>
        <a:ext cx="2010389" cy="1176940"/>
      </dsp:txXfrm>
    </dsp:sp>
    <dsp:sp modelId="{636F4FB7-0DC6-0947-9DFB-FE3B9E712CB0}">
      <dsp:nvSpPr>
        <dsp:cNvPr id="0" name=""/>
        <dsp:cNvSpPr/>
      </dsp:nvSpPr>
      <dsp:spPr>
        <a:xfrm>
          <a:off x="3400291" y="4534585"/>
          <a:ext cx="441727" cy="516738"/>
        </a:xfrm>
        <a:prstGeom prst="rightArrow">
          <a:avLst>
            <a:gd name="adj1" fmla="val 60000"/>
            <a:gd name="adj2" fmla="val 50000"/>
          </a:avLst>
        </a:prstGeom>
        <a:gradFill rotWithShape="0">
          <a:gsLst>
            <a:gs pos="0">
              <a:schemeClr val="accent1">
                <a:tint val="60000"/>
                <a:hueOff val="0"/>
                <a:satOff val="0"/>
                <a:lumOff val="0"/>
                <a:alphaOff val="0"/>
                <a:tint val="96000"/>
                <a:satMod val="100000"/>
                <a:lumMod val="104000"/>
              </a:schemeClr>
            </a:gs>
            <a:gs pos="78000">
              <a:schemeClr val="accent1">
                <a:tint val="60000"/>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a:off x="3400291" y="4637933"/>
        <a:ext cx="309209" cy="310042"/>
      </dsp:txXfrm>
    </dsp:sp>
    <dsp:sp modelId="{AE95BD50-9E91-FD4E-95D2-AE34F4FA367F}">
      <dsp:nvSpPr>
        <dsp:cNvPr id="0" name=""/>
        <dsp:cNvSpPr/>
      </dsp:nvSpPr>
      <dsp:spPr>
        <a:xfrm>
          <a:off x="4050381" y="4167868"/>
          <a:ext cx="2083621" cy="1250172"/>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make sure measurements are decreasing</a:t>
          </a:r>
          <a:r>
            <a:rPr lang="en-US" sz="1500" kern="1200" baseline="0" dirty="0" smtClean="0"/>
            <a:t> and comfort is good (no irritation)</a:t>
          </a:r>
          <a:endParaRPr lang="en-US" sz="1500" kern="1200" dirty="0"/>
        </a:p>
      </dsp:txBody>
      <dsp:txXfrm>
        <a:off x="4086997" y="4204484"/>
        <a:ext cx="2010389" cy="1176940"/>
      </dsp:txXfrm>
    </dsp:sp>
    <dsp:sp modelId="{BC726CE3-D407-464E-8FE1-0F6C11DCAD28}">
      <dsp:nvSpPr>
        <dsp:cNvPr id="0" name=""/>
        <dsp:cNvSpPr/>
      </dsp:nvSpPr>
      <dsp:spPr>
        <a:xfrm>
          <a:off x="6317361" y="4534585"/>
          <a:ext cx="441727" cy="516738"/>
        </a:xfrm>
        <a:prstGeom prst="rightArrow">
          <a:avLst>
            <a:gd name="adj1" fmla="val 60000"/>
            <a:gd name="adj2" fmla="val 50000"/>
          </a:avLst>
        </a:prstGeom>
        <a:gradFill rotWithShape="0">
          <a:gsLst>
            <a:gs pos="0">
              <a:schemeClr val="accent1">
                <a:tint val="60000"/>
                <a:hueOff val="0"/>
                <a:satOff val="0"/>
                <a:lumOff val="0"/>
                <a:alphaOff val="0"/>
                <a:tint val="96000"/>
                <a:satMod val="100000"/>
                <a:lumMod val="104000"/>
              </a:schemeClr>
            </a:gs>
            <a:gs pos="78000">
              <a:schemeClr val="accent1">
                <a:tint val="60000"/>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US" sz="1200" kern="1200"/>
        </a:p>
      </dsp:txBody>
      <dsp:txXfrm>
        <a:off x="6317361" y="4637933"/>
        <a:ext cx="309209" cy="310042"/>
      </dsp:txXfrm>
    </dsp:sp>
    <dsp:sp modelId="{9BBFCDFA-02D7-E34F-BF4F-B2E6E4F5161C}">
      <dsp:nvSpPr>
        <dsp:cNvPr id="0" name=""/>
        <dsp:cNvSpPr/>
      </dsp:nvSpPr>
      <dsp:spPr>
        <a:xfrm>
          <a:off x="6967451" y="4167868"/>
          <a:ext cx="2083621" cy="1250172"/>
        </a:xfrm>
        <a:prstGeom prst="roundRect">
          <a:avLst>
            <a:gd name="adj" fmla="val 10000"/>
          </a:avLst>
        </a:prstGeom>
        <a:gradFill rotWithShape="0">
          <a:gsLst>
            <a:gs pos="0">
              <a:schemeClr val="accent1">
                <a:hueOff val="0"/>
                <a:satOff val="0"/>
                <a:lumOff val="0"/>
                <a:alphaOff val="0"/>
                <a:tint val="96000"/>
                <a:satMod val="100000"/>
                <a:lumMod val="104000"/>
              </a:schemeClr>
            </a:gs>
            <a:gs pos="78000">
              <a:schemeClr val="accent1">
                <a:hueOff val="0"/>
                <a:satOff val="0"/>
                <a:lumOff val="0"/>
                <a:alphaOff val="0"/>
                <a:shade val="100000"/>
                <a:satMod val="110000"/>
                <a:lumMod val="100000"/>
              </a:schemeClr>
            </a:gs>
          </a:gsLst>
          <a:lin ang="5400000" scaled="0"/>
        </a:gradFill>
        <a:ln>
          <a:noFill/>
        </a:ln>
        <a:effectLst/>
        <a:scene3d>
          <a:camera prst="orthographicFront">
            <a:rot lat="0" lon="0" rev="0"/>
          </a:camera>
          <a:lightRig rig="threePt" dir="t"/>
        </a:scene3d>
        <a:sp3d>
          <a:bevelT w="25400" h="12700"/>
        </a:sp3d>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US" sz="1500" kern="1200" dirty="0" smtClean="0"/>
            <a:t>If any issues, go back into lab and</a:t>
          </a:r>
          <a:r>
            <a:rPr lang="en-US" sz="1500" kern="1200" baseline="0" dirty="0" smtClean="0"/>
            <a:t> adjust</a:t>
          </a:r>
          <a:endParaRPr lang="en-US" sz="1500" kern="1200" dirty="0"/>
        </a:p>
      </dsp:txBody>
      <dsp:txXfrm>
        <a:off x="7004067" y="4204484"/>
        <a:ext cx="2010389" cy="1176940"/>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4/27/18</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4/27/18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4/27/18</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4/27/18</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4/27/18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4/27/18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4/27/18</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4/27/18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4/27/18</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4/27/18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4/27/18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4/27/18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4/27/18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4/27/18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4/27/18</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ninds.nih.gov/Disorders/Patient-Caregiver-Education/Fact-Sheets/Cephalic-Disorders-Fact-Sheet" TargetMode="External"/><Relationship Id="rId3" Type="http://schemas.openxmlformats.org/officeDocument/2006/relationships/hyperlink" Target="http://www.technologyinmotion.com/plagiocephaly-helmet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comments" Target="../comments/commen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1168" y="559821"/>
            <a:ext cx="12399264" cy="1825096"/>
          </a:xfrm>
        </p:spPr>
        <p:txBody>
          <a:bodyPr/>
          <a:lstStyle/>
          <a:p>
            <a:r>
              <a:rPr lang="en-US" dirty="0" smtClean="0"/>
              <a:t>BSBME SENIOR DESIGN PROJECT</a:t>
            </a:r>
            <a:endParaRPr lang="en-US" dirty="0"/>
          </a:p>
        </p:txBody>
      </p:sp>
      <p:sp>
        <p:nvSpPr>
          <p:cNvPr id="3" name="Subtitle 2"/>
          <p:cNvSpPr>
            <a:spLocks noGrp="1"/>
          </p:cNvSpPr>
          <p:nvPr>
            <p:ph type="subTitle" idx="1"/>
          </p:nvPr>
        </p:nvSpPr>
        <p:spPr>
          <a:xfrm>
            <a:off x="548640" y="2589784"/>
            <a:ext cx="11704320" cy="2658871"/>
          </a:xfrm>
        </p:spPr>
        <p:txBody>
          <a:bodyPr/>
          <a:lstStyle/>
          <a:p>
            <a:r>
              <a:rPr lang="en-US" sz="2400" dirty="0"/>
              <a:t>Patient-tailored orthotics treating Neurodegenerative and Trauma </a:t>
            </a:r>
            <a:r>
              <a:rPr lang="en-US" sz="2400" dirty="0" smtClean="0"/>
              <a:t>Injuries</a:t>
            </a:r>
          </a:p>
          <a:p>
            <a:pPr algn="ctr"/>
            <a:r>
              <a:rPr lang="en-US" sz="2400" dirty="0" smtClean="0"/>
              <a:t>Name: </a:t>
            </a:r>
            <a:r>
              <a:rPr lang="en-US" sz="2400" dirty="0" err="1" smtClean="0"/>
              <a:t>Stasia</a:t>
            </a:r>
            <a:r>
              <a:rPr lang="en-US" sz="2400" dirty="0" smtClean="0"/>
              <a:t> </a:t>
            </a:r>
            <a:r>
              <a:rPr lang="en-US" sz="2400" dirty="0" err="1" smtClean="0"/>
              <a:t>Mculsky</a:t>
            </a:r>
            <a:endParaRPr lang="en-US" sz="2400" dirty="0" smtClean="0"/>
          </a:p>
          <a:p>
            <a:pPr algn="ctr"/>
            <a:r>
              <a:rPr lang="en-US" sz="2400" dirty="0" smtClean="0"/>
              <a:t>Advisor: James Wynne</a:t>
            </a:r>
          </a:p>
          <a:p>
            <a:pPr algn="ctr"/>
            <a:r>
              <a:rPr lang="en-US" sz="2400" dirty="0" smtClean="0"/>
              <a:t>Keywords: Orthotics, patient, materials</a:t>
            </a:r>
            <a:endParaRPr lang="en-US" sz="2400" dirty="0"/>
          </a:p>
          <a:p>
            <a:endParaRPr lang="en-US" dirty="0"/>
          </a:p>
        </p:txBody>
      </p:sp>
    </p:spTree>
    <p:extLst>
      <p:ext uri="{BB962C8B-B14F-4D97-AF65-F5344CB8AC3E}">
        <p14:creationId xmlns:p14="http://schemas.microsoft.com/office/powerpoint/2010/main" val="195716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2400" y="0"/>
            <a:ext cx="8610600" cy="1293028"/>
          </a:xfrm>
        </p:spPr>
        <p:txBody>
          <a:bodyPr/>
          <a:lstStyle/>
          <a:p>
            <a:r>
              <a:rPr lang="en-US" dirty="0" smtClean="0"/>
              <a:t>Results</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16200000">
            <a:off x="-349130" y="1390043"/>
            <a:ext cx="5817087" cy="5118826"/>
          </a:xfr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6619117" y="1285116"/>
            <a:ext cx="5860515" cy="5285252"/>
          </a:xfrm>
          <a:prstGeom prst="rect">
            <a:avLst/>
          </a:prstGeom>
        </p:spPr>
      </p:pic>
      <p:sp>
        <p:nvSpPr>
          <p:cNvPr id="8" name="TextBox 7"/>
          <p:cNvSpPr txBox="1"/>
          <p:nvPr/>
        </p:nvSpPr>
        <p:spPr>
          <a:xfrm>
            <a:off x="5232275" y="1570893"/>
            <a:ext cx="1561025" cy="2862322"/>
          </a:xfrm>
          <a:prstGeom prst="rect">
            <a:avLst/>
          </a:prstGeom>
          <a:noFill/>
        </p:spPr>
        <p:txBody>
          <a:bodyPr wrap="square" rtlCol="0">
            <a:spAutoFit/>
          </a:bodyPr>
          <a:lstStyle/>
          <a:p>
            <a:r>
              <a:rPr lang="en-US" dirty="0" smtClean="0"/>
              <a:t>-scans  of patient over the span of 4 months</a:t>
            </a:r>
          </a:p>
          <a:p>
            <a:endParaRPr lang="en-US" dirty="0"/>
          </a:p>
          <a:p>
            <a:r>
              <a:rPr lang="en-US" dirty="0" smtClean="0"/>
              <a:t>-suffers from </a:t>
            </a:r>
            <a:r>
              <a:rPr lang="en-US" dirty="0" err="1" smtClean="0"/>
              <a:t>plagiosephaly</a:t>
            </a:r>
            <a:endParaRPr lang="en-US" dirty="0" smtClean="0"/>
          </a:p>
          <a:p>
            <a:endParaRPr lang="en-US" smtClean="0"/>
          </a:p>
          <a:p>
            <a:endParaRPr lang="en-US" dirty="0"/>
          </a:p>
        </p:txBody>
      </p:sp>
    </p:spTree>
    <p:extLst>
      <p:ext uri="{BB962C8B-B14F-4D97-AF65-F5344CB8AC3E}">
        <p14:creationId xmlns:p14="http://schemas.microsoft.com/office/powerpoint/2010/main" val="1619946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0" y="117859"/>
            <a:ext cx="8610600" cy="1293028"/>
          </a:xfrm>
        </p:spPr>
        <p:txBody>
          <a:bodyPr/>
          <a:lstStyle/>
          <a:p>
            <a:r>
              <a:rPr lang="en-US" dirty="0" smtClean="0"/>
              <a:t>discussion</a:t>
            </a:r>
            <a:endParaRPr lang="en-US" dirty="0"/>
          </a:p>
        </p:txBody>
      </p:sp>
      <p:sp>
        <p:nvSpPr>
          <p:cNvPr id="3" name="Content Placeholder 2"/>
          <p:cNvSpPr>
            <a:spLocks noGrp="1"/>
          </p:cNvSpPr>
          <p:nvPr>
            <p:ph idx="1"/>
          </p:nvPr>
        </p:nvSpPr>
        <p:spPr>
          <a:xfrm>
            <a:off x="5065776" y="1170432"/>
            <a:ext cx="6440424" cy="5048253"/>
          </a:xfrm>
        </p:spPr>
        <p:txBody>
          <a:bodyPr/>
          <a:lstStyle/>
          <a:p>
            <a:pPr marL="0" indent="0">
              <a:buNone/>
            </a:pPr>
            <a:r>
              <a:rPr lang="en-US" dirty="0" smtClean="0"/>
              <a:t>- The two charts used to quantify </a:t>
            </a:r>
            <a:r>
              <a:rPr lang="en-US" dirty="0" err="1" smtClean="0"/>
              <a:t>brachycephaly</a:t>
            </a:r>
            <a:r>
              <a:rPr lang="en-US" dirty="0" smtClean="0"/>
              <a:t> and </a:t>
            </a:r>
            <a:r>
              <a:rPr lang="en-US" dirty="0" err="1" smtClean="0"/>
              <a:t>plagiocephaly</a:t>
            </a:r>
            <a:r>
              <a:rPr lang="en-US" dirty="0" smtClean="0"/>
              <a:t> utilize anterior/posterior along with medial/lateral measurements</a:t>
            </a:r>
          </a:p>
          <a:p>
            <a:pPr>
              <a:buFontTx/>
              <a:buChar char="-"/>
            </a:pPr>
            <a:r>
              <a:rPr lang="en-US" dirty="0" smtClean="0"/>
              <a:t>As the data shows, the </a:t>
            </a:r>
            <a:r>
              <a:rPr lang="en-US" dirty="0"/>
              <a:t>cranial vault assessment </a:t>
            </a:r>
            <a:r>
              <a:rPr lang="en-US" dirty="0" smtClean="0"/>
              <a:t>index decreases into normal ranges after use of the helmet</a:t>
            </a:r>
          </a:p>
          <a:p>
            <a:pPr>
              <a:buFontTx/>
              <a:buChar char="-"/>
            </a:pPr>
            <a:r>
              <a:rPr lang="en-US" dirty="0" smtClean="0"/>
              <a:t>Cranial ratio also decreases into normal ranges </a:t>
            </a:r>
          </a:p>
          <a:p>
            <a:pPr>
              <a:buFontTx/>
              <a:buChar char="-"/>
            </a:pPr>
            <a:endParaRPr lang="en-US" dirty="0" smtClean="0"/>
          </a:p>
          <a:p>
            <a:pPr>
              <a:buFontTx/>
              <a:buChar char="-"/>
            </a:pPr>
            <a:endParaRPr lang="en-US" dirty="0" smtClean="0"/>
          </a:p>
          <a:p>
            <a:pPr>
              <a:buFontTx/>
              <a:buChar char="-"/>
            </a:pPr>
            <a:endParaRPr lang="en-US" dirty="0"/>
          </a:p>
          <a:p>
            <a:pPr marL="0" indent="0">
              <a:buNone/>
            </a:pPr>
            <a:endParaRPr lang="en-US" dirty="0" smtClean="0"/>
          </a:p>
          <a:p>
            <a:pPr marL="0" indent="0">
              <a:buNone/>
            </a:pPr>
            <a:endParaRPr lang="en-US" dirty="0" smtClean="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016" y="581493"/>
            <a:ext cx="4279900" cy="4559300"/>
          </a:xfrm>
          <a:prstGeom prst="rect">
            <a:avLst/>
          </a:prstGeom>
        </p:spPr>
      </p:pic>
      <p:sp>
        <p:nvSpPr>
          <p:cNvPr id="5" name="TextBox 4"/>
          <p:cNvSpPr txBox="1"/>
          <p:nvPr/>
        </p:nvSpPr>
        <p:spPr>
          <a:xfrm>
            <a:off x="0" y="6471145"/>
            <a:ext cx="4005072" cy="369332"/>
          </a:xfrm>
          <a:prstGeom prst="rect">
            <a:avLst/>
          </a:prstGeom>
          <a:noFill/>
        </p:spPr>
        <p:txBody>
          <a:bodyPr wrap="square" rtlCol="0">
            <a:spAutoFit/>
          </a:bodyPr>
          <a:lstStyle/>
          <a:p>
            <a:r>
              <a:rPr lang="en-US" dirty="0" smtClean="0"/>
              <a:t>Boston Orthotics </a:t>
            </a:r>
            <a:r>
              <a:rPr lang="en-US" smtClean="0"/>
              <a:t>and Prosthetics</a:t>
            </a:r>
            <a:endParaRPr lang="en-US"/>
          </a:p>
        </p:txBody>
      </p:sp>
      <p:sp>
        <p:nvSpPr>
          <p:cNvPr id="6" name="TextBox 5"/>
          <p:cNvSpPr txBox="1"/>
          <p:nvPr/>
        </p:nvSpPr>
        <p:spPr>
          <a:xfrm>
            <a:off x="128016" y="5159637"/>
            <a:ext cx="4078224" cy="646331"/>
          </a:xfrm>
          <a:prstGeom prst="rect">
            <a:avLst/>
          </a:prstGeom>
          <a:noFill/>
        </p:spPr>
        <p:txBody>
          <a:bodyPr wrap="square" rtlCol="0">
            <a:spAutoFit/>
          </a:bodyPr>
          <a:lstStyle/>
          <a:p>
            <a:r>
              <a:rPr lang="en-US" dirty="0" smtClean="0"/>
              <a:t>Before and after use of helmet we designed</a:t>
            </a:r>
            <a:endParaRPr lang="en-US" dirty="0"/>
          </a:p>
        </p:txBody>
      </p:sp>
    </p:spTree>
    <p:extLst>
      <p:ext uri="{BB962C8B-B14F-4D97-AF65-F5344CB8AC3E}">
        <p14:creationId xmlns:p14="http://schemas.microsoft.com/office/powerpoint/2010/main" val="1733329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a:t>
            </a:r>
            <a:endParaRPr lang="en-US" dirty="0"/>
          </a:p>
        </p:txBody>
      </p:sp>
      <p:sp>
        <p:nvSpPr>
          <p:cNvPr id="3" name="Content Placeholder 2"/>
          <p:cNvSpPr>
            <a:spLocks noGrp="1"/>
          </p:cNvSpPr>
          <p:nvPr>
            <p:ph idx="1"/>
          </p:nvPr>
        </p:nvSpPr>
        <p:spPr/>
        <p:txBody>
          <a:bodyPr/>
          <a:lstStyle/>
          <a:p>
            <a:pPr marL="0" indent="0">
              <a:buNone/>
            </a:pPr>
            <a:r>
              <a:rPr lang="en-US" dirty="0" smtClean="0"/>
              <a:t>Limitations:</a:t>
            </a:r>
          </a:p>
          <a:p>
            <a:pPr marL="0" indent="0">
              <a:buNone/>
            </a:pPr>
            <a:r>
              <a:rPr lang="en-US" dirty="0" smtClean="0"/>
              <a:t>-weight of product: ideally would like to make it lighter if possible</a:t>
            </a:r>
          </a:p>
          <a:p>
            <a:pPr marL="0" indent="0">
              <a:buNone/>
            </a:pPr>
            <a:r>
              <a:rPr lang="en-US" dirty="0" smtClean="0"/>
              <a:t>-ventilation: need the helmet to be more aerated while still maintaining structural stability</a:t>
            </a:r>
          </a:p>
          <a:p>
            <a:pPr marL="0" indent="0">
              <a:buNone/>
            </a:pPr>
            <a:r>
              <a:rPr lang="en-US" dirty="0" smtClean="0"/>
              <a:t>-skin irritation: in some patients, the helmet is causing rashes </a:t>
            </a:r>
          </a:p>
          <a:p>
            <a:pPr marL="0" indent="0">
              <a:buNone/>
            </a:pPr>
            <a:r>
              <a:rPr lang="en-US" dirty="0" smtClean="0"/>
              <a:t>-aesthetic: may parents of the infants with the helmet dislike the look as it separates their child from the normative look</a:t>
            </a:r>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12526807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How we address limitations in the future:</a:t>
            </a:r>
          </a:p>
          <a:p>
            <a:pPr marL="0" indent="0">
              <a:buNone/>
            </a:pPr>
            <a:r>
              <a:rPr lang="en-US" dirty="0" smtClean="0"/>
              <a:t>-weight: I want to look into more lightweight polymers that can still maintain structural integrity/don</a:t>
            </a:r>
            <a:r>
              <a:rPr lang="uk-UA" dirty="0" smtClean="0"/>
              <a:t>’</a:t>
            </a:r>
            <a:r>
              <a:rPr lang="en-US" dirty="0" smtClean="0"/>
              <a:t>t wear over time or lose shape/safe to be in contact with skin</a:t>
            </a:r>
          </a:p>
          <a:p>
            <a:pPr marL="0" indent="0">
              <a:buNone/>
            </a:pPr>
            <a:r>
              <a:rPr lang="en-US" dirty="0" smtClean="0"/>
              <a:t>-ventilation: an easy fix is more wholes in the helmet but I want to explore maybe a hardened mesh material with more aeration</a:t>
            </a:r>
            <a:endParaRPr lang="en-US" dirty="0"/>
          </a:p>
          <a:p>
            <a:pPr marL="0" indent="0">
              <a:buNone/>
            </a:pPr>
            <a:r>
              <a:rPr lang="en-US" dirty="0" smtClean="0"/>
              <a:t>-skin irritation: I have partially explored the option of lining the helmet with moleskin but also want to explore hydrogels of some sort that do no stick to the hair but gives a less irritating material to interact with</a:t>
            </a:r>
          </a:p>
          <a:p>
            <a:pPr marL="0" indent="0">
              <a:buNone/>
            </a:pPr>
            <a:r>
              <a:rPr lang="en-US" dirty="0" smtClean="0"/>
              <a:t>-aesthetic: I want to somehow maintain the force balances everywhere but decrease the bulk and obviousness of the design, maybe to the point where it can look more like a beanie than a helmet</a:t>
            </a:r>
          </a:p>
        </p:txBody>
      </p:sp>
    </p:spTree>
    <p:extLst>
      <p:ext uri="{BB962C8B-B14F-4D97-AF65-F5344CB8AC3E}">
        <p14:creationId xmlns:p14="http://schemas.microsoft.com/office/powerpoint/2010/main" val="17850908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a:xfrm>
            <a:off x="685800" y="2057401"/>
            <a:ext cx="10820400" cy="4481325"/>
          </a:xfrm>
        </p:spPr>
        <p:txBody>
          <a:bodyPr>
            <a:normAutofit/>
          </a:bodyPr>
          <a:lstStyle/>
          <a:p>
            <a:pPr marL="0" indent="0">
              <a:buNone/>
            </a:pPr>
            <a:r>
              <a:rPr lang="en-US" dirty="0" smtClean="0"/>
              <a:t>-In summation, I made several helmets treating </a:t>
            </a:r>
            <a:r>
              <a:rPr lang="en-US" dirty="0" err="1" smtClean="0"/>
              <a:t>plagiocephaly</a:t>
            </a:r>
            <a:r>
              <a:rPr lang="en-US" dirty="0" smtClean="0"/>
              <a:t> and </a:t>
            </a:r>
            <a:r>
              <a:rPr lang="en-US" dirty="0" err="1" smtClean="0"/>
              <a:t>brachiocephaly</a:t>
            </a:r>
            <a:r>
              <a:rPr lang="en-US" dirty="0" smtClean="0"/>
              <a:t> in infants that were very successful in reducing asymmetry in the skull and reducing the width of the skull over the course of several months. </a:t>
            </a:r>
          </a:p>
          <a:p>
            <a:pPr marL="0" indent="0">
              <a:buNone/>
            </a:pPr>
            <a:r>
              <a:rPr lang="en-US" dirty="0"/>
              <a:t>-</a:t>
            </a:r>
            <a:r>
              <a:rPr lang="en-US" dirty="0" smtClean="0"/>
              <a:t>I also conducted a little bit of materials research in attempting to make orthotics of different materials such of </a:t>
            </a:r>
            <a:r>
              <a:rPr lang="en-US" dirty="0" err="1" smtClean="0"/>
              <a:t>polyethelene</a:t>
            </a:r>
            <a:r>
              <a:rPr lang="en-US" dirty="0" smtClean="0"/>
              <a:t>. </a:t>
            </a:r>
          </a:p>
          <a:p>
            <a:pPr marL="0" indent="0">
              <a:buNone/>
            </a:pPr>
            <a:r>
              <a:rPr lang="en-US" dirty="0"/>
              <a:t>-</a:t>
            </a:r>
            <a:r>
              <a:rPr lang="en-US" dirty="0" smtClean="0"/>
              <a:t>Lastly, I explored several options for the interior of the helmet to reduce irritation such as moleskin. </a:t>
            </a:r>
          </a:p>
          <a:p>
            <a:pPr marL="0" indent="0">
              <a:buNone/>
            </a:pPr>
            <a:r>
              <a:rPr lang="en-US" dirty="0"/>
              <a:t>-</a:t>
            </a:r>
            <a:r>
              <a:rPr lang="en-US" dirty="0" smtClean="0"/>
              <a:t>I expect to continue my search into how to better the orthotics that I built by attempting to reduce weight, increase ventilation, decrease irritation to name a few.</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80023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16224" y="270597"/>
            <a:ext cx="8610600" cy="1293028"/>
          </a:xfrm>
        </p:spPr>
        <p:txBody>
          <a:bodyPr/>
          <a:lstStyle/>
          <a:p>
            <a:r>
              <a:rPr lang="en-US" dirty="0" smtClean="0"/>
              <a:t>Timeline &amp; Future Tasks</a:t>
            </a:r>
            <a:endParaRPr lang="en-US" dirty="0"/>
          </a:p>
        </p:txBody>
      </p:sp>
      <p:sp>
        <p:nvSpPr>
          <p:cNvPr id="3" name="Content Placeholder 2"/>
          <p:cNvSpPr>
            <a:spLocks noGrp="1"/>
          </p:cNvSpPr>
          <p:nvPr>
            <p:ph idx="1"/>
          </p:nvPr>
        </p:nvSpPr>
        <p:spPr>
          <a:xfrm>
            <a:off x="685800" y="1371600"/>
            <a:ext cx="10820400" cy="4847085"/>
          </a:xfrm>
        </p:spPr>
        <p:txBody>
          <a:bodyPr>
            <a:normAutofit fontScale="92500" lnSpcReduction="10000"/>
          </a:bodyPr>
          <a:lstStyle/>
          <a:p>
            <a:pPr marL="0" indent="0">
              <a:buNone/>
            </a:pPr>
            <a:r>
              <a:rPr lang="en-US" sz="2000" b="1" dirty="0" smtClean="0"/>
              <a:t>September</a:t>
            </a:r>
            <a:endParaRPr lang="en-US" sz="2000" dirty="0" smtClean="0"/>
          </a:p>
          <a:p>
            <a:pPr marL="0" indent="0">
              <a:buNone/>
            </a:pPr>
            <a:r>
              <a:rPr lang="en-US" sz="2000" dirty="0" smtClean="0"/>
              <a:t>Literature review on doc bands/other less bulky options, materials study</a:t>
            </a:r>
          </a:p>
          <a:p>
            <a:pPr marL="0" indent="0">
              <a:buNone/>
            </a:pPr>
            <a:r>
              <a:rPr lang="en-US" sz="2000" b="1" dirty="0" smtClean="0"/>
              <a:t>October</a:t>
            </a:r>
          </a:p>
          <a:p>
            <a:pPr marL="0" indent="0">
              <a:buNone/>
            </a:pPr>
            <a:r>
              <a:rPr lang="en-US" sz="2000" dirty="0" smtClean="0"/>
              <a:t>Incorporate more materials into design and build smaller helmets</a:t>
            </a:r>
          </a:p>
          <a:p>
            <a:pPr marL="0" indent="0">
              <a:buNone/>
            </a:pPr>
            <a:r>
              <a:rPr lang="en-US" sz="2000" b="1" dirty="0" smtClean="0"/>
              <a:t>November</a:t>
            </a:r>
          </a:p>
          <a:p>
            <a:pPr marL="0" indent="0">
              <a:buNone/>
            </a:pPr>
            <a:r>
              <a:rPr lang="en-US" sz="2000" dirty="0" smtClean="0"/>
              <a:t>Conduct trials on success, comfort and validation tests</a:t>
            </a:r>
          </a:p>
          <a:p>
            <a:pPr marL="0" indent="0">
              <a:buNone/>
            </a:pPr>
            <a:r>
              <a:rPr lang="en-US" sz="2000" b="1" dirty="0" smtClean="0"/>
              <a:t>December</a:t>
            </a:r>
          </a:p>
          <a:p>
            <a:pPr marL="0" indent="0">
              <a:buNone/>
            </a:pPr>
            <a:r>
              <a:rPr lang="en-US" sz="2000" dirty="0" smtClean="0"/>
              <a:t>Get patient feedback, cost assessments</a:t>
            </a:r>
            <a:endParaRPr lang="en-US" sz="2000" dirty="0"/>
          </a:p>
          <a:p>
            <a:pPr marL="0" indent="0">
              <a:buNone/>
            </a:pPr>
            <a:endParaRPr lang="en-US" dirty="0" smtClean="0"/>
          </a:p>
          <a:p>
            <a:pPr marL="0" indent="0">
              <a:buNone/>
            </a:pPr>
            <a:r>
              <a:rPr lang="en-US" u="sng" dirty="0" smtClean="0"/>
              <a:t>Future Tasks</a:t>
            </a:r>
            <a:endParaRPr lang="en-US" dirty="0"/>
          </a:p>
          <a:p>
            <a:pPr marL="0" indent="0">
              <a:buNone/>
            </a:pPr>
            <a:r>
              <a:rPr lang="en-US" dirty="0" smtClean="0"/>
              <a:t>-downsize bulkiness and weight of helmet</a:t>
            </a:r>
          </a:p>
          <a:p>
            <a:pPr marL="0" indent="0">
              <a:buNone/>
            </a:pPr>
            <a:r>
              <a:rPr lang="en-US" dirty="0" smtClean="0"/>
              <a:t>-integrate different materials into helmet mold</a:t>
            </a:r>
          </a:p>
          <a:p>
            <a:pPr marL="0" indent="0">
              <a:buNone/>
            </a:pPr>
            <a:r>
              <a:rPr lang="en-US" dirty="0" smtClean="0"/>
              <a:t>-decrease irritation of helmet</a:t>
            </a:r>
          </a:p>
          <a:p>
            <a:pPr marL="0" indent="0">
              <a:buNone/>
            </a:pPr>
            <a:endParaRPr lang="en-US" dirty="0" smtClean="0"/>
          </a:p>
          <a:p>
            <a:pPr marL="0" indent="0">
              <a:buNone/>
            </a:pPr>
            <a:endParaRPr lang="en-US" dirty="0" smtClean="0"/>
          </a:p>
        </p:txBody>
      </p:sp>
    </p:spTree>
    <p:extLst>
      <p:ext uri="{BB962C8B-B14F-4D97-AF65-F5344CB8AC3E}">
        <p14:creationId xmlns:p14="http://schemas.microsoft.com/office/powerpoint/2010/main" val="1130096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3" name="Content Placeholder 2"/>
          <p:cNvSpPr>
            <a:spLocks noGrp="1"/>
          </p:cNvSpPr>
          <p:nvPr>
            <p:ph idx="1"/>
          </p:nvPr>
        </p:nvSpPr>
        <p:spPr/>
        <p:txBody>
          <a:bodyPr/>
          <a:lstStyle/>
          <a:p>
            <a:pPr marL="0" indent="0">
              <a:buNone/>
            </a:pPr>
            <a:r>
              <a:rPr lang="en-US" dirty="0" smtClean="0"/>
              <a:t>Thank you to James Wynne, Brad Varney, Stephen </a:t>
            </a:r>
            <a:r>
              <a:rPr lang="en-US" dirty="0" err="1" smtClean="0"/>
              <a:t>Beaudoin</a:t>
            </a:r>
            <a:r>
              <a:rPr lang="en-US" dirty="0" smtClean="0"/>
              <a:t>, David Benedict CTPO for all the guidance in the lab, taking time out of your work days to teach me all about the world of orthotics.</a:t>
            </a:r>
          </a:p>
        </p:txBody>
      </p:sp>
    </p:spTree>
    <p:extLst>
      <p:ext uri="{BB962C8B-B14F-4D97-AF65-F5344CB8AC3E}">
        <p14:creationId xmlns:p14="http://schemas.microsoft.com/office/powerpoint/2010/main" val="7075240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0" y="0"/>
            <a:ext cx="8610600" cy="1293028"/>
          </a:xfrm>
        </p:spPr>
        <p:txBody>
          <a:bodyPr/>
          <a:lstStyle/>
          <a:p>
            <a:r>
              <a:rPr lang="en-US" dirty="0" smtClean="0"/>
              <a:t>References</a:t>
            </a:r>
            <a:endParaRPr lang="en-US" dirty="0"/>
          </a:p>
        </p:txBody>
      </p:sp>
      <p:sp>
        <p:nvSpPr>
          <p:cNvPr id="3" name="Content Placeholder 2"/>
          <p:cNvSpPr>
            <a:spLocks noGrp="1"/>
          </p:cNvSpPr>
          <p:nvPr>
            <p:ph idx="1"/>
          </p:nvPr>
        </p:nvSpPr>
        <p:spPr>
          <a:xfrm>
            <a:off x="685800" y="1115568"/>
            <a:ext cx="10820400" cy="5413248"/>
          </a:xfrm>
        </p:spPr>
        <p:txBody>
          <a:bodyPr>
            <a:normAutofit fontScale="70000" lnSpcReduction="20000"/>
          </a:bodyPr>
          <a:lstStyle/>
          <a:p>
            <a:pPr lvl="0"/>
            <a:r>
              <a:rPr lang="en-US" sz="2600" dirty="0" smtClean="0"/>
              <a:t>“</a:t>
            </a:r>
            <a:r>
              <a:rPr lang="en-US" sz="2600" dirty="0"/>
              <a:t>Cephalic Disorders Fact Sheet.” </a:t>
            </a:r>
            <a:r>
              <a:rPr lang="en-US" sz="2600" i="1" dirty="0"/>
              <a:t>National Institute of Neurological Disorders and Stroke</a:t>
            </a:r>
            <a:r>
              <a:rPr lang="en-US" sz="2600" dirty="0"/>
              <a:t>, U.S. Department of Health and Human Services, </a:t>
            </a:r>
            <a:r>
              <a:rPr lang="en-US" sz="2600" dirty="0">
                <a:hlinkClick r:id="rId2"/>
              </a:rPr>
              <a:t>www.ninds.nih.gov/Disorders/Patient-Caregiver-Education/Fact-Sheets/Cephalic-Disorders-Fact-Sheet</a:t>
            </a:r>
            <a:r>
              <a:rPr lang="en-US" sz="2600" dirty="0" smtClean="0"/>
              <a:t>.</a:t>
            </a:r>
          </a:p>
          <a:p>
            <a:r>
              <a:rPr lang="en-US" sz="2600" dirty="0" err="1"/>
              <a:t>Gianotti</a:t>
            </a:r>
            <a:r>
              <a:rPr lang="en-US" sz="2600" dirty="0"/>
              <a:t>, Raffaele, et al. “Benign Cephalic </a:t>
            </a:r>
            <a:r>
              <a:rPr lang="en-US" sz="2600" dirty="0" err="1"/>
              <a:t>Histiocytosis</a:t>
            </a:r>
            <a:r>
              <a:rPr lang="en-US" sz="2600" dirty="0"/>
              <a:t>.” </a:t>
            </a:r>
            <a:r>
              <a:rPr lang="en-US" sz="2600" i="1" dirty="0"/>
              <a:t>The American Journal of </a:t>
            </a:r>
            <a:r>
              <a:rPr lang="en-US" sz="2600" i="1" dirty="0" err="1"/>
              <a:t>Dermatopathology</a:t>
            </a:r>
            <a:r>
              <a:rPr lang="en-US" sz="2600" dirty="0"/>
              <a:t>, vol. 15, no. 4, 1993, pp. 315–319., doi:10.1097/00000372-199308000-00004</a:t>
            </a:r>
            <a:r>
              <a:rPr lang="en-US" sz="2600" dirty="0" smtClean="0"/>
              <a:t>.</a:t>
            </a:r>
          </a:p>
          <a:p>
            <a:r>
              <a:rPr lang="en-US" sz="2600" dirty="0" err="1"/>
              <a:t>Kluba</a:t>
            </a:r>
            <a:r>
              <a:rPr lang="en-US" sz="2600" dirty="0"/>
              <a:t>, S., Kraut, W., </a:t>
            </a:r>
            <a:r>
              <a:rPr lang="en-US" sz="2600" dirty="0" err="1"/>
              <a:t>Calgeer</a:t>
            </a:r>
            <a:r>
              <a:rPr lang="en-US" sz="2600" dirty="0"/>
              <a:t>, B., </a:t>
            </a:r>
            <a:r>
              <a:rPr lang="en-US" sz="2600" dirty="0" err="1"/>
              <a:t>Reinert</a:t>
            </a:r>
            <a:r>
              <a:rPr lang="en-US" sz="2600" dirty="0"/>
              <a:t>, S., &amp; </a:t>
            </a:r>
            <a:r>
              <a:rPr lang="en-US" sz="2600" dirty="0" err="1"/>
              <a:t>Krimmel</a:t>
            </a:r>
            <a:r>
              <a:rPr lang="en-US" sz="2600" dirty="0"/>
              <a:t>, M. (2014). Treatment of positional </a:t>
            </a:r>
            <a:r>
              <a:rPr lang="en-US" sz="2600" dirty="0" err="1"/>
              <a:t>plagiocephaly</a:t>
            </a:r>
            <a:r>
              <a:rPr lang="en-US" sz="2600" dirty="0"/>
              <a:t> – Helmet or no helmet? </a:t>
            </a:r>
            <a:r>
              <a:rPr lang="en-US" sz="2600" i="1" dirty="0"/>
              <a:t>Journal of </a:t>
            </a:r>
            <a:r>
              <a:rPr lang="en-US" sz="2600" i="1" dirty="0" err="1"/>
              <a:t>Cranio</a:t>
            </a:r>
            <a:r>
              <a:rPr lang="en-US" sz="2600" i="1" dirty="0"/>
              <a:t>-Maxillofacial Surgery,</a:t>
            </a:r>
            <a:r>
              <a:rPr lang="en-US" sz="2600" dirty="0"/>
              <a:t> </a:t>
            </a:r>
            <a:r>
              <a:rPr lang="en-US" sz="2600" i="1" dirty="0"/>
              <a:t>42</a:t>
            </a:r>
            <a:r>
              <a:rPr lang="en-US" sz="2600" dirty="0"/>
              <a:t>(5), 683-688. </a:t>
            </a:r>
            <a:r>
              <a:rPr lang="en-US" sz="2600" dirty="0" smtClean="0"/>
              <a:t>doi:10.1016/j.jcms.2013.09.015</a:t>
            </a:r>
          </a:p>
          <a:p>
            <a:pPr lvl="0"/>
            <a:r>
              <a:rPr lang="en-US" sz="2600" dirty="0" err="1" smtClean="0"/>
              <a:t>Marín</a:t>
            </a:r>
            <a:r>
              <a:rPr lang="en-US" sz="2600" dirty="0" smtClean="0"/>
              <a:t>-Padilla</a:t>
            </a:r>
            <a:r>
              <a:rPr lang="en-US" sz="2600" dirty="0"/>
              <a:t>, Miguel. “Cephalic Axial Skeletal-Neural </a:t>
            </a:r>
            <a:r>
              <a:rPr lang="en-US" sz="2600" dirty="0" err="1"/>
              <a:t>Dysraphic</a:t>
            </a:r>
            <a:r>
              <a:rPr lang="en-US" sz="2600" dirty="0"/>
              <a:t> Disorders: Embryology and Pathology.” </a:t>
            </a:r>
            <a:r>
              <a:rPr lang="en-US" sz="2600" i="1" dirty="0"/>
              <a:t>Canadian Journal of Neurological Sciences / Journal </a:t>
            </a:r>
            <a:r>
              <a:rPr lang="en-US" sz="2600" i="1" dirty="0" err="1"/>
              <a:t>Canadien</a:t>
            </a:r>
            <a:r>
              <a:rPr lang="en-US" sz="2600" i="1" dirty="0"/>
              <a:t> Des Sciences </a:t>
            </a:r>
            <a:r>
              <a:rPr lang="en-US" sz="2600" i="1" dirty="0" err="1"/>
              <a:t>Neurologiques</a:t>
            </a:r>
            <a:r>
              <a:rPr lang="en-US" sz="2600" dirty="0"/>
              <a:t>, vol. 18, no. 02, 1991, pp. 153–169., doi:10.1017/s0317167100031632</a:t>
            </a:r>
            <a:r>
              <a:rPr lang="en-US" sz="2600" dirty="0" smtClean="0"/>
              <a:t>.</a:t>
            </a:r>
          </a:p>
          <a:p>
            <a:r>
              <a:rPr lang="en-US" sz="2600" i="1" dirty="0"/>
              <a:t>NHS Choices</a:t>
            </a:r>
            <a:r>
              <a:rPr lang="en-US" sz="2600" dirty="0"/>
              <a:t>, NHS, </a:t>
            </a:r>
            <a:r>
              <a:rPr lang="en-US" sz="2600" dirty="0" err="1"/>
              <a:t>www.nhs.uk</a:t>
            </a:r>
            <a:r>
              <a:rPr lang="en-US" sz="2600" dirty="0"/>
              <a:t>/conditions/</a:t>
            </a:r>
            <a:r>
              <a:rPr lang="en-US" sz="2600" dirty="0" err="1"/>
              <a:t>plagiocephaly-brachycephaly</a:t>
            </a:r>
            <a:r>
              <a:rPr lang="en-US" sz="2600" dirty="0" smtClean="0"/>
              <a:t>/.</a:t>
            </a:r>
          </a:p>
          <a:p>
            <a:r>
              <a:rPr lang="en-US" sz="2600" dirty="0"/>
              <a:t>Parsons, F. G. “The Brachycephalic Skull.” </a:t>
            </a:r>
            <a:r>
              <a:rPr lang="en-US" sz="2600" i="1" dirty="0"/>
              <a:t>The Journal of the Royal Anthropological Institute of Great Britain and Ireland</a:t>
            </a:r>
            <a:r>
              <a:rPr lang="en-US" sz="2600" dirty="0"/>
              <a:t>, vol. 54, 1924, p. 166., doi:10.2307/2843666</a:t>
            </a:r>
            <a:r>
              <a:rPr lang="en-US" sz="2600" dirty="0" smtClean="0"/>
              <a:t>.</a:t>
            </a:r>
            <a:endParaRPr lang="en-US" sz="2600" dirty="0"/>
          </a:p>
          <a:p>
            <a:pPr lvl="0"/>
            <a:r>
              <a:rPr lang="en-US" sz="2600" dirty="0" smtClean="0"/>
              <a:t>“</a:t>
            </a:r>
            <a:r>
              <a:rPr lang="en-US" sz="2600" dirty="0" err="1"/>
              <a:t>Plagiocephaly</a:t>
            </a:r>
            <a:r>
              <a:rPr lang="en-US" sz="2600" dirty="0"/>
              <a:t> Helmets.” </a:t>
            </a:r>
            <a:r>
              <a:rPr lang="en-US" sz="2600" i="1" dirty="0"/>
              <a:t>Technology In Motion</a:t>
            </a:r>
            <a:r>
              <a:rPr lang="en-US" sz="2600" dirty="0"/>
              <a:t>, </a:t>
            </a:r>
            <a:r>
              <a:rPr lang="en-US" sz="2600" dirty="0">
                <a:hlinkClick r:id="rId3"/>
              </a:rPr>
              <a:t>www.technologyinmotion.com/plagiocephaly-helmets/</a:t>
            </a:r>
            <a:r>
              <a:rPr lang="en-US" sz="2600" dirty="0"/>
              <a:t>.</a:t>
            </a:r>
          </a:p>
          <a:p>
            <a:pPr lvl="0"/>
            <a:r>
              <a:rPr lang="en-US" sz="2600" dirty="0" err="1" smtClean="0"/>
              <a:t>Sestokas</a:t>
            </a:r>
            <a:r>
              <a:rPr lang="en-US" sz="2600" dirty="0"/>
              <a:t>, L., </a:t>
            </a:r>
            <a:r>
              <a:rPr lang="en-US" sz="2600" dirty="0" err="1"/>
              <a:t>Rawlani</a:t>
            </a:r>
            <a:r>
              <a:rPr lang="en-US" sz="2600" dirty="0"/>
              <a:t>, R., </a:t>
            </a:r>
            <a:r>
              <a:rPr lang="en-US" sz="2600" dirty="0" err="1"/>
              <a:t>Rawlani</a:t>
            </a:r>
            <a:r>
              <a:rPr lang="en-US" sz="2600" dirty="0"/>
              <a:t>, V., Connor, C., &amp; </a:t>
            </a:r>
            <a:r>
              <a:rPr lang="en-US" sz="2600" dirty="0" err="1"/>
              <a:t>Vicari</a:t>
            </a:r>
            <a:r>
              <a:rPr lang="en-US" sz="2600" dirty="0"/>
              <a:t>, F. (2012). Treatment Efficacy of Deformational </a:t>
            </a:r>
            <a:r>
              <a:rPr lang="en-US" sz="2600" dirty="0" err="1"/>
              <a:t>Plagiocephaly</a:t>
            </a:r>
            <a:r>
              <a:rPr lang="en-US" sz="2600" dirty="0"/>
              <a:t> and </a:t>
            </a:r>
            <a:r>
              <a:rPr lang="en-US" sz="2600" dirty="0" err="1"/>
              <a:t>Brachiocephaly</a:t>
            </a:r>
            <a:r>
              <a:rPr lang="en-US" sz="2600" dirty="0"/>
              <a:t>. </a:t>
            </a:r>
            <a:r>
              <a:rPr lang="en-US" sz="2600" i="1" dirty="0"/>
              <a:t>Plastic and Reconstructive Surgery,</a:t>
            </a:r>
            <a:r>
              <a:rPr lang="en-US" sz="2600" dirty="0"/>
              <a:t> </a:t>
            </a:r>
            <a:r>
              <a:rPr lang="en-US" sz="2600" i="1" dirty="0"/>
              <a:t>130</a:t>
            </a:r>
            <a:r>
              <a:rPr lang="en-US" sz="2600" dirty="0"/>
              <a:t>, 17. doi:10.1097/01.prs.0000421717.28128.4b</a:t>
            </a:r>
          </a:p>
          <a:p>
            <a:endParaRPr lang="en-US" dirty="0"/>
          </a:p>
        </p:txBody>
      </p:sp>
    </p:spTree>
    <p:extLst>
      <p:ext uri="{BB962C8B-B14F-4D97-AF65-F5344CB8AC3E}">
        <p14:creationId xmlns:p14="http://schemas.microsoft.com/office/powerpoint/2010/main" val="1788427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0" y="325461"/>
            <a:ext cx="8610600" cy="1293028"/>
          </a:xfrm>
        </p:spPr>
        <p:txBody>
          <a:bodyPr/>
          <a:lstStyle/>
          <a:p>
            <a:r>
              <a:rPr lang="en-US" dirty="0" smtClean="0"/>
              <a:t>Abstract</a:t>
            </a:r>
            <a:endParaRPr lang="en-US" dirty="0"/>
          </a:p>
        </p:txBody>
      </p:sp>
      <p:sp>
        <p:nvSpPr>
          <p:cNvPr id="3" name="Content Placeholder 2"/>
          <p:cNvSpPr>
            <a:spLocks noGrp="1"/>
          </p:cNvSpPr>
          <p:nvPr>
            <p:ph idx="1"/>
          </p:nvPr>
        </p:nvSpPr>
        <p:spPr>
          <a:xfrm>
            <a:off x="685800" y="1618489"/>
            <a:ext cx="10820400" cy="5065776"/>
          </a:xfrm>
        </p:spPr>
        <p:txBody>
          <a:bodyPr>
            <a:normAutofit fontScale="92500" lnSpcReduction="10000"/>
          </a:bodyPr>
          <a:lstStyle/>
          <a:p>
            <a:pPr marL="0" indent="0">
              <a:buNone/>
            </a:pPr>
            <a:r>
              <a:rPr lang="en-US" dirty="0"/>
              <a:t>There are many children suffering from neurodegenerative diseases, along with trauma, which then lead to other issues such as issues in the legs and feet that then need orthotics. These diseases include but are not limited to </a:t>
            </a:r>
            <a:r>
              <a:rPr lang="en-US" dirty="0" err="1"/>
              <a:t>brachiosephali</a:t>
            </a:r>
            <a:r>
              <a:rPr lang="en-US" dirty="0"/>
              <a:t>, scoliosis, </a:t>
            </a:r>
            <a:r>
              <a:rPr lang="en-US" dirty="0" err="1"/>
              <a:t>spinibifida</a:t>
            </a:r>
            <a:r>
              <a:rPr lang="en-US" dirty="0"/>
              <a:t>, multiple sclerosis, </a:t>
            </a:r>
            <a:r>
              <a:rPr lang="en-US" dirty="0" err="1"/>
              <a:t>lyme</a:t>
            </a:r>
            <a:r>
              <a:rPr lang="en-US" dirty="0"/>
              <a:t> disease, connective tissue disorder, </a:t>
            </a:r>
            <a:r>
              <a:rPr lang="en-US" dirty="0" err="1"/>
              <a:t>cerebal</a:t>
            </a:r>
            <a:r>
              <a:rPr lang="en-US" dirty="0"/>
              <a:t> palsy, trisomy 12. In addition to diseases, strokes, trauma and anything really leading to a loss of oxygen in the brain cause issues often in the leg and foot area, needing to be treated with orthotics. Orthotics are often thought to be preventative, but due to the fact that I will be working in pediatric orthotics, these braces can also be corrective. Orthotics that have to ability to decrease the negative effects of these diseases are greatly necessary to increase quality of life for these children and decrease the negative future possibilities if their diseases are left untreated. Orthotics are a non-invasive, non-surgical, topical means of gradually treating the issues that arise with these diseases. Current treatments involve physical therapy, </a:t>
            </a:r>
            <a:r>
              <a:rPr lang="en-US" dirty="0" err="1"/>
              <a:t>chiropracters</a:t>
            </a:r>
            <a:r>
              <a:rPr lang="en-US" dirty="0"/>
              <a:t>, and other methods. The long term goal for this project is to develop orthotics that treat the patient, i.e. reshape the head in the case of </a:t>
            </a:r>
            <a:r>
              <a:rPr lang="en-US" dirty="0" err="1" smtClean="0"/>
              <a:t>brachiosephaly</a:t>
            </a:r>
            <a:r>
              <a:rPr lang="en-US" dirty="0" smtClean="0"/>
              <a:t> </a:t>
            </a:r>
            <a:r>
              <a:rPr lang="en-US" dirty="0"/>
              <a:t>or lessen the planter-flex of an ankle of a patient suffering from </a:t>
            </a:r>
            <a:r>
              <a:rPr lang="en-US" dirty="0" err="1"/>
              <a:t>spinibifida</a:t>
            </a:r>
            <a:r>
              <a:rPr lang="en-US" dirty="0"/>
              <a:t>. The proposed study will create several different types of orthotics, being helmets or AFOs that significantly decrease the effects of the given disease. I plan to test the success of my devices by utilizes the normal measurement ranges dictated by the charts attached at the end of this paper as well as durability of materials, and comfort of orthotic.</a:t>
            </a:r>
          </a:p>
          <a:p>
            <a:endParaRPr lang="en-US" dirty="0"/>
          </a:p>
        </p:txBody>
      </p:sp>
    </p:spTree>
    <p:extLst>
      <p:ext uri="{BB962C8B-B14F-4D97-AF65-F5344CB8AC3E}">
        <p14:creationId xmlns:p14="http://schemas.microsoft.com/office/powerpoint/2010/main" val="41645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2008" y="352892"/>
            <a:ext cx="8610600" cy="1293028"/>
          </a:xfrm>
        </p:spPr>
        <p:txBody>
          <a:bodyPr>
            <a:normAutofit fontScale="90000"/>
          </a:bodyPr>
          <a:lstStyle/>
          <a:p>
            <a:r>
              <a:rPr lang="en-US" dirty="0"/>
              <a:t>ELEMENTS OF ENGINEERING DESIGN </a:t>
            </a:r>
            <a:br>
              <a:rPr lang="en-US" dirty="0"/>
            </a:br>
            <a:endParaRPr lang="en-US" dirty="0"/>
          </a:p>
        </p:txBody>
      </p:sp>
      <p:sp>
        <p:nvSpPr>
          <p:cNvPr id="3" name="Content Placeholder 2"/>
          <p:cNvSpPr>
            <a:spLocks noGrp="1"/>
          </p:cNvSpPr>
          <p:nvPr>
            <p:ph idx="1"/>
          </p:nvPr>
        </p:nvSpPr>
        <p:spPr>
          <a:xfrm>
            <a:off x="4440936" y="1353312"/>
            <a:ext cx="7281672" cy="5321808"/>
          </a:xfrm>
        </p:spPr>
        <p:txBody>
          <a:bodyPr>
            <a:normAutofit lnSpcReduction="10000"/>
          </a:bodyPr>
          <a:lstStyle/>
          <a:p>
            <a:r>
              <a:rPr lang="en-US" dirty="0"/>
              <a:t>What was designed: </a:t>
            </a:r>
            <a:r>
              <a:rPr lang="en-US" dirty="0" smtClean="0"/>
              <a:t>patient-tailored orthotic helmet</a:t>
            </a:r>
            <a:endParaRPr lang="en-US" dirty="0"/>
          </a:p>
          <a:p>
            <a:r>
              <a:rPr lang="en-US" dirty="0"/>
              <a:t>O</a:t>
            </a:r>
            <a:r>
              <a:rPr lang="en-US" dirty="0" smtClean="0"/>
              <a:t>bjectives set: create a patient specified helmet capable of reshaping a skull that is </a:t>
            </a:r>
            <a:r>
              <a:rPr lang="en-US" dirty="0" err="1" smtClean="0"/>
              <a:t>mis-shapen</a:t>
            </a:r>
            <a:r>
              <a:rPr lang="en-US" dirty="0" smtClean="0"/>
              <a:t> due to </a:t>
            </a:r>
            <a:r>
              <a:rPr lang="en-US" dirty="0" err="1" smtClean="0"/>
              <a:t>brachycephaly</a:t>
            </a:r>
            <a:r>
              <a:rPr lang="en-US" dirty="0" smtClean="0"/>
              <a:t> or </a:t>
            </a:r>
            <a:r>
              <a:rPr lang="en-US" dirty="0" err="1" smtClean="0"/>
              <a:t>plagiocephaly</a:t>
            </a:r>
            <a:r>
              <a:rPr lang="en-US" dirty="0" smtClean="0"/>
              <a:t>. This helmet is to be made of a durable, yet somewhat flexible material and should be comfortable to wear.</a:t>
            </a:r>
            <a:endParaRPr lang="en-US" dirty="0"/>
          </a:p>
          <a:p>
            <a:r>
              <a:rPr lang="en-US" dirty="0" smtClean="0"/>
              <a:t>How </a:t>
            </a:r>
            <a:r>
              <a:rPr lang="en-US" dirty="0"/>
              <a:t>basic science, math, and/or engineering sciences </a:t>
            </a:r>
            <a:r>
              <a:rPr lang="en-US" dirty="0" smtClean="0"/>
              <a:t>were applied: force balancing to reshape the skull, materials science to construct the orthotic of the correct material (i.e. durable but not stiff such as copolymer), anatomy (in order to be able to diagnose the patient properly and be able to treat specific diseases and lastly  CAD was utilized to visualize the head shape after scanning it in to base the helmet off of</a:t>
            </a:r>
            <a:endParaRPr lang="en-US" dirty="0"/>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860" y="1090846"/>
            <a:ext cx="3529076" cy="4255154"/>
          </a:xfrm>
          <a:prstGeom prst="rect">
            <a:avLst/>
          </a:prstGeom>
        </p:spPr>
      </p:pic>
      <p:sp>
        <p:nvSpPr>
          <p:cNvPr id="5" name="TextBox 4"/>
          <p:cNvSpPr txBox="1"/>
          <p:nvPr/>
        </p:nvSpPr>
        <p:spPr>
          <a:xfrm>
            <a:off x="530860" y="5522976"/>
            <a:ext cx="3017520" cy="1200329"/>
          </a:xfrm>
          <a:prstGeom prst="rect">
            <a:avLst/>
          </a:prstGeom>
          <a:noFill/>
        </p:spPr>
        <p:txBody>
          <a:bodyPr wrap="square" rtlCol="0">
            <a:spAutoFit/>
          </a:bodyPr>
          <a:lstStyle/>
          <a:p>
            <a:r>
              <a:rPr lang="en-US" dirty="0" smtClean="0"/>
              <a:t>Scanning tool used</a:t>
            </a:r>
          </a:p>
          <a:p>
            <a:endParaRPr lang="en-US" dirty="0"/>
          </a:p>
          <a:p>
            <a:r>
              <a:rPr lang="en-US" sz="1200" dirty="0"/>
              <a:t>Taken from http://rodin4d.com/en/Products/acquisition/m4d-scan</a:t>
            </a:r>
          </a:p>
        </p:txBody>
      </p:sp>
    </p:spTree>
    <p:extLst>
      <p:ext uri="{BB962C8B-B14F-4D97-AF65-F5344CB8AC3E}">
        <p14:creationId xmlns:p14="http://schemas.microsoft.com/office/powerpoint/2010/main" val="1670367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3584" y="234021"/>
            <a:ext cx="10610088" cy="1293028"/>
          </a:xfrm>
        </p:spPr>
        <p:txBody>
          <a:bodyPr/>
          <a:lstStyle/>
          <a:p>
            <a:r>
              <a:rPr lang="en-US"/>
              <a:t>ELEMENTS OF ENGINEERING DESIGN</a:t>
            </a:r>
          </a:p>
        </p:txBody>
      </p:sp>
      <p:sp>
        <p:nvSpPr>
          <p:cNvPr id="3" name="Content Placeholder 2"/>
          <p:cNvSpPr>
            <a:spLocks noGrp="1"/>
          </p:cNvSpPr>
          <p:nvPr>
            <p:ph idx="1"/>
          </p:nvPr>
        </p:nvSpPr>
        <p:spPr>
          <a:xfrm>
            <a:off x="4700016" y="1078992"/>
            <a:ext cx="7647432" cy="5943600"/>
          </a:xfrm>
        </p:spPr>
        <p:txBody>
          <a:bodyPr>
            <a:normAutofit lnSpcReduction="10000"/>
          </a:bodyPr>
          <a:lstStyle/>
          <a:p>
            <a:r>
              <a:rPr lang="en-US" dirty="0" smtClean="0"/>
              <a:t>How </a:t>
            </a:r>
            <a:r>
              <a:rPr lang="en-US" dirty="0"/>
              <a:t>the objectives </a:t>
            </a:r>
            <a:r>
              <a:rPr lang="en-US" dirty="0" smtClean="0"/>
              <a:t>were tested/evaluated</a:t>
            </a:r>
            <a:r>
              <a:rPr lang="en-US" dirty="0"/>
              <a:t>: bi-weekly assessments of the patient’s skull with measurement checks in relation to the </a:t>
            </a:r>
            <a:r>
              <a:rPr lang="en-US" dirty="0" err="1"/>
              <a:t>plagio</a:t>
            </a:r>
            <a:r>
              <a:rPr lang="en-US" dirty="0"/>
              <a:t>/</a:t>
            </a:r>
            <a:r>
              <a:rPr lang="en-US" dirty="0" err="1"/>
              <a:t>brachicephaly</a:t>
            </a:r>
            <a:r>
              <a:rPr lang="en-US" dirty="0"/>
              <a:t> </a:t>
            </a:r>
            <a:r>
              <a:rPr lang="en-US" dirty="0" smtClean="0"/>
              <a:t>charts. If the measurements of certain cross-sections of the skull begin to decrease and become more symmetrical, the helmet is successful in treating these diseases.</a:t>
            </a:r>
          </a:p>
          <a:p>
            <a:r>
              <a:rPr lang="en-US" dirty="0"/>
              <a:t>R</a:t>
            </a:r>
            <a:r>
              <a:rPr lang="en-US" dirty="0" smtClean="0"/>
              <a:t>ealistic </a:t>
            </a:r>
            <a:r>
              <a:rPr lang="en-US" dirty="0"/>
              <a:t>constraints </a:t>
            </a:r>
            <a:r>
              <a:rPr lang="en-US" dirty="0" smtClean="0"/>
              <a:t>considered</a:t>
            </a:r>
            <a:r>
              <a:rPr lang="en-US" dirty="0"/>
              <a:t>: cost, comfort, </a:t>
            </a:r>
            <a:r>
              <a:rPr lang="en-US" dirty="0" smtClean="0"/>
              <a:t>durability, weight of orthotic, design/aesthetic of product</a:t>
            </a:r>
            <a:endParaRPr lang="en-US" dirty="0"/>
          </a:p>
          <a:p>
            <a:r>
              <a:rPr lang="en-US" dirty="0"/>
              <a:t>A</a:t>
            </a:r>
            <a:r>
              <a:rPr lang="en-US" dirty="0" smtClean="0"/>
              <a:t>lternative solutions </a:t>
            </a:r>
            <a:r>
              <a:rPr lang="en-US" dirty="0"/>
              <a:t>considered: </a:t>
            </a:r>
            <a:r>
              <a:rPr lang="en-US" dirty="0" smtClean="0"/>
              <a:t>different materials were looked into such as moleskin or foam for the inside of helmet, doc bands (less bulky but need to be cast), torticollis collar (very invasive)</a:t>
            </a:r>
            <a:endParaRPr lang="en-US" dirty="0"/>
          </a:p>
          <a:p>
            <a:r>
              <a:rPr lang="en-US" dirty="0" smtClean="0"/>
              <a:t>The </a:t>
            </a:r>
            <a:r>
              <a:rPr lang="en-US" dirty="0"/>
              <a:t>extent </a:t>
            </a:r>
            <a:r>
              <a:rPr lang="en-US" dirty="0" smtClean="0"/>
              <a:t>to which the </a:t>
            </a:r>
            <a:r>
              <a:rPr lang="en-US" dirty="0"/>
              <a:t>final result </a:t>
            </a:r>
            <a:r>
              <a:rPr lang="en-US" dirty="0" smtClean="0"/>
              <a:t>met </a:t>
            </a:r>
            <a:r>
              <a:rPr lang="en-US" dirty="0"/>
              <a:t>the set objectives: the results were very positive, asymmetry in the skull was decreased greatly and measurements went into the normal </a:t>
            </a:r>
            <a:r>
              <a:rPr lang="en-US" dirty="0" smtClean="0"/>
              <a:t>ranges according to </a:t>
            </a:r>
            <a:r>
              <a:rPr lang="en-US" dirty="0" err="1" smtClean="0"/>
              <a:t>brachycephaly</a:t>
            </a:r>
            <a:r>
              <a:rPr lang="en-US" dirty="0" smtClean="0"/>
              <a:t> charts</a:t>
            </a:r>
            <a:endParaRPr lang="en-US" dirty="0"/>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516" y="1078992"/>
            <a:ext cx="4508500" cy="4584700"/>
          </a:xfrm>
          <a:prstGeom prst="rect">
            <a:avLst/>
          </a:prstGeom>
        </p:spPr>
      </p:pic>
      <p:sp>
        <p:nvSpPr>
          <p:cNvPr id="5" name="TextBox 4"/>
          <p:cNvSpPr txBox="1"/>
          <p:nvPr/>
        </p:nvSpPr>
        <p:spPr>
          <a:xfrm>
            <a:off x="438912" y="5764043"/>
            <a:ext cx="3145536" cy="1154162"/>
          </a:xfrm>
          <a:prstGeom prst="rect">
            <a:avLst/>
          </a:prstGeom>
          <a:noFill/>
        </p:spPr>
        <p:txBody>
          <a:bodyPr wrap="square" rtlCol="0">
            <a:spAutoFit/>
          </a:bodyPr>
          <a:lstStyle/>
          <a:p>
            <a:r>
              <a:rPr lang="en-US" dirty="0" smtClean="0"/>
              <a:t>Torticollis collar</a:t>
            </a:r>
          </a:p>
          <a:p>
            <a:endParaRPr lang="en-US" dirty="0"/>
          </a:p>
          <a:p>
            <a:r>
              <a:rPr lang="en-US" sz="1100" dirty="0"/>
              <a:t>Taken from http://little-</a:t>
            </a:r>
            <a:r>
              <a:rPr lang="en-US" sz="1100" dirty="0" err="1"/>
              <a:t>linus.blogspot.com</a:t>
            </a:r>
            <a:r>
              <a:rPr lang="en-US" sz="1100" dirty="0"/>
              <a:t>/2011/03/name-that-tot-</a:t>
            </a:r>
            <a:r>
              <a:rPr lang="en-US" sz="1100" dirty="0" err="1"/>
              <a:t>collar.html</a:t>
            </a:r>
            <a:endParaRPr lang="en-US" sz="1100" dirty="0"/>
          </a:p>
        </p:txBody>
      </p:sp>
    </p:spTree>
    <p:extLst>
      <p:ext uri="{BB962C8B-B14F-4D97-AF65-F5344CB8AC3E}">
        <p14:creationId xmlns:p14="http://schemas.microsoft.com/office/powerpoint/2010/main" val="16105459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0" y="239947"/>
            <a:ext cx="8610600" cy="1293028"/>
          </a:xfrm>
        </p:spPr>
        <p:txBody>
          <a:bodyPr/>
          <a:lstStyle/>
          <a:p>
            <a:r>
              <a:rPr lang="en-US" dirty="0" smtClean="0"/>
              <a:t>Design Flow Chart</a:t>
            </a:r>
            <a:endParaRPr lang="en-US" dirty="0"/>
          </a:p>
        </p:txBody>
      </p:sp>
      <p:graphicFrame>
        <p:nvGraphicFramePr>
          <p:cNvPr id="5" name="Diagram 4"/>
          <p:cNvGraphicFramePr/>
          <p:nvPr>
            <p:extLst>
              <p:ext uri="{D42A27DB-BD31-4B8C-83A1-F6EECF244321}">
                <p14:modId xmlns:p14="http://schemas.microsoft.com/office/powerpoint/2010/main" val="1628131089"/>
              </p:ext>
            </p:extLst>
          </p:nvPr>
        </p:nvGraphicFramePr>
        <p:xfrm>
          <a:off x="1483360" y="1396322"/>
          <a:ext cx="10184384"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20201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Introducton</a:t>
            </a:r>
            <a:r>
              <a:rPr lang="en-US" dirty="0" smtClean="0"/>
              <a:t> &amp; </a:t>
            </a:r>
            <a:r>
              <a:rPr lang="en-US" dirty="0" err="1" smtClean="0"/>
              <a:t>proJect</a:t>
            </a:r>
            <a:r>
              <a:rPr lang="en-US" dirty="0" smtClean="0"/>
              <a:t> objective</a:t>
            </a:r>
            <a:endParaRPr lang="en-US" dirty="0"/>
          </a:p>
        </p:txBody>
      </p:sp>
      <p:sp>
        <p:nvSpPr>
          <p:cNvPr id="3" name="Content Placeholder 2"/>
          <p:cNvSpPr>
            <a:spLocks noGrp="1"/>
          </p:cNvSpPr>
          <p:nvPr>
            <p:ph idx="1"/>
          </p:nvPr>
        </p:nvSpPr>
        <p:spPr>
          <a:xfrm>
            <a:off x="4590288" y="2057401"/>
            <a:ext cx="6915912" cy="5826099"/>
          </a:xfrm>
        </p:spPr>
        <p:txBody>
          <a:bodyPr>
            <a:normAutofit/>
          </a:bodyPr>
          <a:lstStyle/>
          <a:p>
            <a:pPr marL="0" indent="0">
              <a:buNone/>
            </a:pPr>
            <a:r>
              <a:rPr lang="en-US" dirty="0" smtClean="0"/>
              <a:t>-</a:t>
            </a:r>
            <a:r>
              <a:rPr lang="en-US" sz="2000" dirty="0" err="1" smtClean="0"/>
              <a:t>Brachycephaly</a:t>
            </a:r>
            <a:r>
              <a:rPr lang="en-US" sz="2000" dirty="0" smtClean="0"/>
              <a:t> = shortened </a:t>
            </a:r>
            <a:r>
              <a:rPr lang="en-US" sz="2000" dirty="0"/>
              <a:t>front-to-back diameter of the </a:t>
            </a:r>
            <a:r>
              <a:rPr lang="en-US" sz="2000" dirty="0" smtClean="0"/>
              <a:t>skull</a:t>
            </a:r>
          </a:p>
          <a:p>
            <a:pPr marL="0" indent="0">
              <a:buNone/>
            </a:pPr>
            <a:r>
              <a:rPr lang="en-US" sz="2000" baseline="30000" dirty="0" smtClean="0"/>
              <a:t> </a:t>
            </a:r>
            <a:r>
              <a:rPr lang="en-US" sz="2000" dirty="0"/>
              <a:t>-</a:t>
            </a:r>
            <a:r>
              <a:rPr lang="en-US" sz="2000" dirty="0" err="1" smtClean="0"/>
              <a:t>Plagiocephaly</a:t>
            </a:r>
            <a:r>
              <a:rPr lang="en-US" sz="2000" dirty="0" smtClean="0"/>
              <a:t> = flattening </a:t>
            </a:r>
            <a:r>
              <a:rPr lang="en-US" sz="2000" dirty="0"/>
              <a:t>of one side of the head, resulting in asymmetry and sometimes bulging of the forehead on the flat side of the skull. </a:t>
            </a:r>
            <a:endParaRPr lang="en-US" sz="2000" dirty="0" smtClean="0"/>
          </a:p>
          <a:p>
            <a:pPr marL="0" indent="0">
              <a:buNone/>
            </a:pPr>
            <a:r>
              <a:rPr lang="en-US" sz="2000" dirty="0" smtClean="0"/>
              <a:t>-These </a:t>
            </a:r>
            <a:r>
              <a:rPr lang="en-US" sz="2000" dirty="0"/>
              <a:t>are very common diseases in infants, quantified as about 1 in 5 </a:t>
            </a:r>
            <a:r>
              <a:rPr lang="en-US" sz="2000" dirty="0" smtClean="0"/>
              <a:t>babies.</a:t>
            </a:r>
            <a:r>
              <a:rPr lang="en-US" sz="2000" baseline="30000" dirty="0" smtClean="0"/>
              <a:t>6</a:t>
            </a:r>
            <a:endParaRPr lang="en-US" sz="2000" dirty="0"/>
          </a:p>
          <a:p>
            <a:pPr marL="0" indent="0">
              <a:buNone/>
            </a:pPr>
            <a:r>
              <a:rPr lang="en-US" sz="2000" dirty="0" smtClean="0"/>
              <a:t>Current Objective: create </a:t>
            </a:r>
            <a:r>
              <a:rPr lang="en-US" sz="2000" dirty="0"/>
              <a:t>a patient </a:t>
            </a:r>
            <a:r>
              <a:rPr lang="en-US" sz="2000" dirty="0" err="1"/>
              <a:t>specificied</a:t>
            </a:r>
            <a:r>
              <a:rPr lang="en-US" sz="2000" dirty="0"/>
              <a:t> helmet capable of reshaping a skull that is </a:t>
            </a:r>
            <a:r>
              <a:rPr lang="en-US" sz="2000" dirty="0" err="1"/>
              <a:t>mishapen</a:t>
            </a:r>
            <a:r>
              <a:rPr lang="en-US" sz="2000" dirty="0"/>
              <a:t> due to </a:t>
            </a:r>
            <a:r>
              <a:rPr lang="en-US" sz="2000" dirty="0" err="1"/>
              <a:t>brachycephali</a:t>
            </a:r>
            <a:r>
              <a:rPr lang="en-US" sz="2000" dirty="0"/>
              <a:t> or </a:t>
            </a:r>
            <a:r>
              <a:rPr lang="en-US" sz="2000" dirty="0" err="1"/>
              <a:t>plagiocephaly</a:t>
            </a:r>
            <a:r>
              <a:rPr lang="en-US" sz="2000" dirty="0"/>
              <a:t>. This helmet is to be made of a durable, yet somewhat flexible material and should be comfortable to </a:t>
            </a:r>
            <a:r>
              <a:rPr lang="en-US" sz="2000" dirty="0" smtClean="0"/>
              <a:t>wear (i.e. should not irritate skin, not too heavy)</a:t>
            </a:r>
          </a:p>
          <a:p>
            <a:pPr marL="0" indent="0">
              <a:buNone/>
            </a:pPr>
            <a:endParaRPr lang="en-US" dirty="0"/>
          </a:p>
        </p:txBody>
      </p:sp>
      <p:sp>
        <p:nvSpPr>
          <p:cNvPr id="5" name="TextBox 4"/>
          <p:cNvSpPr txBox="1"/>
          <p:nvPr/>
        </p:nvSpPr>
        <p:spPr>
          <a:xfrm>
            <a:off x="512064" y="5669280"/>
            <a:ext cx="3145536" cy="646331"/>
          </a:xfrm>
          <a:prstGeom prst="rect">
            <a:avLst/>
          </a:prstGeom>
          <a:noFill/>
        </p:spPr>
        <p:txBody>
          <a:bodyPr wrap="square" rtlCol="0">
            <a:spAutoFit/>
          </a:bodyPr>
          <a:lstStyle/>
          <a:p>
            <a:r>
              <a:rPr lang="en-US" dirty="0" smtClean="0"/>
              <a:t>Boston Prosthetics </a:t>
            </a:r>
            <a:r>
              <a:rPr lang="en-US" smtClean="0"/>
              <a:t>&amp; Orthotics</a:t>
            </a:r>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760" y="337662"/>
            <a:ext cx="3758184" cy="5988651"/>
          </a:xfrm>
          <a:prstGeom prst="rect">
            <a:avLst/>
          </a:prstGeom>
        </p:spPr>
      </p:pic>
      <p:sp>
        <p:nvSpPr>
          <p:cNvPr id="8" name="TextBox 7"/>
          <p:cNvSpPr txBox="1"/>
          <p:nvPr/>
        </p:nvSpPr>
        <p:spPr>
          <a:xfrm>
            <a:off x="201168" y="6383692"/>
            <a:ext cx="4809744" cy="369332"/>
          </a:xfrm>
          <a:prstGeom prst="rect">
            <a:avLst/>
          </a:prstGeom>
          <a:noFill/>
        </p:spPr>
        <p:txBody>
          <a:bodyPr wrap="square" rtlCol="0">
            <a:spAutoFit/>
          </a:bodyPr>
          <a:lstStyle/>
          <a:p>
            <a:r>
              <a:rPr lang="en-US" dirty="0" smtClean="0"/>
              <a:t>Images of Brachycephalic skull</a:t>
            </a:r>
            <a:endParaRPr lang="en-US" dirty="0"/>
          </a:p>
        </p:txBody>
      </p:sp>
    </p:spTree>
    <p:extLst>
      <p:ext uri="{BB962C8B-B14F-4D97-AF65-F5344CB8AC3E}">
        <p14:creationId xmlns:p14="http://schemas.microsoft.com/office/powerpoint/2010/main" val="2007442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50464" y="499196"/>
            <a:ext cx="8610600" cy="1293028"/>
          </a:xfrm>
        </p:spPr>
        <p:txBody>
          <a:bodyPr/>
          <a:lstStyle/>
          <a:p>
            <a:r>
              <a:rPr lang="en-US" dirty="0" smtClean="0"/>
              <a:t>Method Specifications</a:t>
            </a:r>
            <a:endParaRPr lang="en-US" dirty="0"/>
          </a:p>
        </p:txBody>
      </p:sp>
      <p:sp>
        <p:nvSpPr>
          <p:cNvPr id="3" name="Content Placeholder 2"/>
          <p:cNvSpPr>
            <a:spLocks noGrp="1"/>
          </p:cNvSpPr>
          <p:nvPr>
            <p:ph idx="1"/>
          </p:nvPr>
        </p:nvSpPr>
        <p:spPr>
          <a:xfrm>
            <a:off x="5120640" y="1792224"/>
            <a:ext cx="7071360" cy="4846320"/>
          </a:xfrm>
        </p:spPr>
        <p:txBody>
          <a:bodyPr/>
          <a:lstStyle/>
          <a:p>
            <a:pPr marL="0" indent="0">
              <a:buNone/>
            </a:pPr>
            <a:r>
              <a:rPr lang="en-US" dirty="0" smtClean="0"/>
              <a:t>-This </a:t>
            </a:r>
            <a:r>
              <a:rPr lang="en-US" dirty="0"/>
              <a:t>treatment must be done while the infant is still young, i.e. typically around the age of 4 months is ideal</a:t>
            </a:r>
            <a:r>
              <a:rPr lang="en-US" dirty="0" smtClean="0"/>
              <a:t>.</a:t>
            </a:r>
          </a:p>
          <a:p>
            <a:pPr marL="0" indent="0">
              <a:buNone/>
            </a:pPr>
            <a:r>
              <a:rPr lang="en-US" dirty="0"/>
              <a:t>-</a:t>
            </a:r>
            <a:r>
              <a:rPr lang="en-US" dirty="0" smtClean="0"/>
              <a:t>The </a:t>
            </a:r>
            <a:r>
              <a:rPr lang="en-US" dirty="0"/>
              <a:t>reason early treatment is necessary is this is when the skull is still malleable and therefore this helmet can actually reshape the skull, i.e. corrective</a:t>
            </a:r>
            <a:r>
              <a:rPr lang="en-US" dirty="0" smtClean="0"/>
              <a:t>.</a:t>
            </a:r>
          </a:p>
          <a:p>
            <a:pPr marL="0" indent="0">
              <a:buNone/>
            </a:pPr>
            <a:r>
              <a:rPr lang="en-US" dirty="0"/>
              <a:t>-</a:t>
            </a:r>
            <a:r>
              <a:rPr lang="en-US" dirty="0" smtClean="0"/>
              <a:t>Depending </a:t>
            </a:r>
            <a:r>
              <a:rPr lang="en-US" dirty="0"/>
              <a:t>on the severity of the skull deformation, the time of wear will vary, but we can assume it will be anywhere from 20-23 hours a </a:t>
            </a:r>
            <a:r>
              <a:rPr lang="en-US" dirty="0" smtClean="0"/>
              <a:t>day. </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 y="672933"/>
            <a:ext cx="4215384" cy="4768346"/>
          </a:xfrm>
          <a:prstGeom prst="rect">
            <a:avLst/>
          </a:prstGeom>
        </p:spPr>
      </p:pic>
      <p:sp>
        <p:nvSpPr>
          <p:cNvPr id="6" name="TextBox 5"/>
          <p:cNvSpPr txBox="1"/>
          <p:nvPr/>
        </p:nvSpPr>
        <p:spPr>
          <a:xfrm>
            <a:off x="731520" y="5615016"/>
            <a:ext cx="2907792" cy="1200329"/>
          </a:xfrm>
          <a:prstGeom prst="rect">
            <a:avLst/>
          </a:prstGeom>
          <a:noFill/>
        </p:spPr>
        <p:txBody>
          <a:bodyPr wrap="square" rtlCol="0">
            <a:spAutoFit/>
          </a:bodyPr>
          <a:lstStyle/>
          <a:p>
            <a:r>
              <a:rPr lang="en-US" dirty="0" smtClean="0"/>
              <a:t>Helmet design</a:t>
            </a:r>
          </a:p>
          <a:p>
            <a:endParaRPr lang="en-US" dirty="0"/>
          </a:p>
          <a:p>
            <a:r>
              <a:rPr lang="en-US" dirty="0" smtClean="0"/>
              <a:t>Boston Prosthetics and Orthotics</a:t>
            </a:r>
            <a:endParaRPr lang="en-US" dirty="0"/>
          </a:p>
        </p:txBody>
      </p:sp>
    </p:spTree>
    <p:extLst>
      <p:ext uri="{BB962C8B-B14F-4D97-AF65-F5344CB8AC3E}">
        <p14:creationId xmlns:p14="http://schemas.microsoft.com/office/powerpoint/2010/main" val="685197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06496" y="453477"/>
            <a:ext cx="8610600" cy="1293028"/>
          </a:xfrm>
        </p:spPr>
        <p:txBody>
          <a:bodyPr/>
          <a:lstStyle/>
          <a:p>
            <a:r>
              <a:rPr lang="en-US" dirty="0" smtClean="0"/>
              <a:t>methods</a:t>
            </a:r>
            <a:endParaRPr lang="en-US" dirty="0"/>
          </a:p>
        </p:txBody>
      </p:sp>
      <p:sp>
        <p:nvSpPr>
          <p:cNvPr id="3" name="Content Placeholder 2"/>
          <p:cNvSpPr>
            <a:spLocks noGrp="1"/>
          </p:cNvSpPr>
          <p:nvPr>
            <p:ph idx="1"/>
          </p:nvPr>
        </p:nvSpPr>
        <p:spPr>
          <a:xfrm>
            <a:off x="3700272" y="1499616"/>
            <a:ext cx="8299704" cy="5358384"/>
          </a:xfrm>
        </p:spPr>
        <p:txBody>
          <a:bodyPr>
            <a:normAutofit/>
          </a:bodyPr>
          <a:lstStyle/>
          <a:p>
            <a:pPr marL="0" indent="0">
              <a:buNone/>
            </a:pPr>
            <a:r>
              <a:rPr lang="en-US" dirty="0"/>
              <a:t>-understand the diseases being treated in the clinic such as cephalic diseases -gain proficiency in the anatomy and diagnoses</a:t>
            </a:r>
          </a:p>
          <a:p>
            <a:pPr marL="0" indent="0">
              <a:buNone/>
            </a:pPr>
            <a:r>
              <a:rPr lang="en-US" dirty="0"/>
              <a:t>-dissect current treatments</a:t>
            </a:r>
          </a:p>
          <a:p>
            <a:pPr marL="0" indent="0">
              <a:buNone/>
            </a:pPr>
            <a:r>
              <a:rPr lang="en-US" dirty="0" smtClean="0"/>
              <a:t>-utilize </a:t>
            </a:r>
            <a:r>
              <a:rPr lang="en-US" dirty="0"/>
              <a:t>the scanner and clean the </a:t>
            </a:r>
            <a:r>
              <a:rPr lang="en-US" dirty="0" smtClean="0"/>
              <a:t>images </a:t>
            </a:r>
            <a:r>
              <a:rPr lang="en-US" dirty="0"/>
              <a:t>in CAD</a:t>
            </a:r>
          </a:p>
          <a:p>
            <a:pPr marL="0" indent="0">
              <a:buNone/>
            </a:pPr>
            <a:r>
              <a:rPr lang="en-US" dirty="0" smtClean="0"/>
              <a:t>-create </a:t>
            </a:r>
            <a:r>
              <a:rPr lang="en-US" dirty="0"/>
              <a:t>the mold</a:t>
            </a:r>
          </a:p>
          <a:p>
            <a:pPr marL="0" indent="0">
              <a:buNone/>
            </a:pPr>
            <a:r>
              <a:rPr lang="en-US" dirty="0" smtClean="0"/>
              <a:t>-cook </a:t>
            </a:r>
            <a:r>
              <a:rPr lang="en-US" dirty="0"/>
              <a:t>and shape the polymer onto the mold </a:t>
            </a:r>
          </a:p>
          <a:p>
            <a:pPr marL="0" indent="0">
              <a:buNone/>
            </a:pPr>
            <a:r>
              <a:rPr lang="en-US" dirty="0" smtClean="0"/>
              <a:t>-apply </a:t>
            </a:r>
            <a:r>
              <a:rPr lang="en-US" dirty="0"/>
              <a:t>a pressure force on the extruding section of skull while concaving the helmet to allow alleviation of pressure on the flatter sections of the skull, enabling room for </a:t>
            </a:r>
            <a:r>
              <a:rPr lang="en-US" dirty="0" smtClean="0"/>
              <a:t>growth using foam</a:t>
            </a:r>
            <a:endParaRPr lang="en-US" dirty="0"/>
          </a:p>
          <a:p>
            <a:pPr marL="0" indent="0">
              <a:buNone/>
            </a:pPr>
            <a:r>
              <a:rPr lang="en-US" dirty="0"/>
              <a:t>-polymer study to try and find a material that does not crack as easily or deform over time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5643" y="1289304"/>
            <a:ext cx="3454001" cy="3136392"/>
          </a:xfrm>
          <a:prstGeom prst="rect">
            <a:avLst/>
          </a:prstGeom>
        </p:spPr>
      </p:pic>
      <p:sp>
        <p:nvSpPr>
          <p:cNvPr id="5" name="TextBox 4"/>
          <p:cNvSpPr txBox="1"/>
          <p:nvPr/>
        </p:nvSpPr>
        <p:spPr>
          <a:xfrm>
            <a:off x="475488" y="4615192"/>
            <a:ext cx="2286000" cy="1477328"/>
          </a:xfrm>
          <a:prstGeom prst="rect">
            <a:avLst/>
          </a:prstGeom>
          <a:noFill/>
        </p:spPr>
        <p:txBody>
          <a:bodyPr wrap="square" rtlCol="0">
            <a:spAutoFit/>
          </a:bodyPr>
          <a:lstStyle/>
          <a:p>
            <a:r>
              <a:rPr lang="en-US" dirty="0" smtClean="0"/>
              <a:t>CAD/CAM scan of skull</a:t>
            </a:r>
          </a:p>
          <a:p>
            <a:endParaRPr lang="en-US" dirty="0"/>
          </a:p>
          <a:p>
            <a:r>
              <a:rPr lang="en-US" dirty="0" smtClean="0"/>
              <a:t>Boston Orthotics and Prosthetics</a:t>
            </a:r>
            <a:endParaRPr lang="en-US" dirty="0"/>
          </a:p>
        </p:txBody>
      </p:sp>
    </p:spTree>
    <p:extLst>
      <p:ext uri="{BB962C8B-B14F-4D97-AF65-F5344CB8AC3E}">
        <p14:creationId xmlns:p14="http://schemas.microsoft.com/office/powerpoint/2010/main" val="1037036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0477" y="433197"/>
            <a:ext cx="8610600" cy="1293028"/>
          </a:xfrm>
        </p:spPr>
        <p:txBody>
          <a:bodyPr/>
          <a:lstStyle/>
          <a:p>
            <a:r>
              <a:rPr lang="en-US" dirty="0" smtClean="0"/>
              <a:t>RESULTS</a:t>
            </a:r>
            <a:endParaRPr lang="en-US" dirty="0"/>
          </a:p>
        </p:txBody>
      </p:sp>
      <p:sp>
        <p:nvSpPr>
          <p:cNvPr id="3" name="Content Placeholder 2"/>
          <p:cNvSpPr>
            <a:spLocks noGrp="1"/>
          </p:cNvSpPr>
          <p:nvPr>
            <p:ph idx="1"/>
          </p:nvPr>
        </p:nvSpPr>
        <p:spPr/>
        <p:txBody>
          <a:bodyPr/>
          <a:lstStyle/>
          <a:p>
            <a:pPr lvl="0"/>
            <a:endParaRPr lang="en-US" dirty="0"/>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3197"/>
            <a:ext cx="4411980" cy="5933046"/>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4008" y="451642"/>
            <a:ext cx="4507992" cy="5914601"/>
          </a:xfrm>
          <a:prstGeom prst="rect">
            <a:avLst/>
          </a:prstGeom>
        </p:spPr>
      </p:pic>
      <p:sp>
        <p:nvSpPr>
          <p:cNvPr id="8" name="TextBox 7"/>
          <p:cNvSpPr txBox="1"/>
          <p:nvPr/>
        </p:nvSpPr>
        <p:spPr>
          <a:xfrm>
            <a:off x="4684395" y="2047002"/>
            <a:ext cx="2395728" cy="2308324"/>
          </a:xfrm>
          <a:prstGeom prst="rect">
            <a:avLst/>
          </a:prstGeom>
          <a:noFill/>
        </p:spPr>
        <p:txBody>
          <a:bodyPr wrap="square" rtlCol="0">
            <a:spAutoFit/>
          </a:bodyPr>
          <a:lstStyle/>
          <a:p>
            <a:r>
              <a:rPr lang="en-US" dirty="0" smtClean="0"/>
              <a:t>-Charts used to determine severity of </a:t>
            </a:r>
            <a:r>
              <a:rPr lang="en-US" dirty="0" err="1" smtClean="0"/>
              <a:t>Brachycephlay</a:t>
            </a:r>
            <a:r>
              <a:rPr lang="en-US" dirty="0" smtClean="0"/>
              <a:t> and </a:t>
            </a:r>
            <a:r>
              <a:rPr lang="en-US" dirty="0" err="1" smtClean="0"/>
              <a:t>Plagiocephaly</a:t>
            </a:r>
            <a:endParaRPr lang="en-US" dirty="0"/>
          </a:p>
          <a:p>
            <a:endParaRPr lang="en-US" dirty="0" smtClean="0"/>
          </a:p>
          <a:p>
            <a:r>
              <a:rPr lang="en-US" dirty="0" smtClean="0"/>
              <a:t>-CVAI= cranial vault assessment index</a:t>
            </a:r>
          </a:p>
        </p:txBody>
      </p:sp>
      <p:sp>
        <p:nvSpPr>
          <p:cNvPr id="9" name="TextBox 8"/>
          <p:cNvSpPr txBox="1"/>
          <p:nvPr/>
        </p:nvSpPr>
        <p:spPr>
          <a:xfrm>
            <a:off x="4573905" y="5821413"/>
            <a:ext cx="2905125" cy="1200329"/>
          </a:xfrm>
          <a:prstGeom prst="rect">
            <a:avLst/>
          </a:prstGeom>
          <a:noFill/>
        </p:spPr>
        <p:txBody>
          <a:bodyPr wrap="square" rtlCol="0">
            <a:spAutoFit/>
          </a:bodyPr>
          <a:lstStyle/>
          <a:p>
            <a:r>
              <a:rPr lang="en-US"/>
              <a:t>Both taken from BL Hutchinson’s published literature</a:t>
            </a:r>
          </a:p>
          <a:p>
            <a:endParaRPr lang="en-US" dirty="0"/>
          </a:p>
        </p:txBody>
      </p:sp>
    </p:spTree>
    <p:extLst>
      <p:ext uri="{BB962C8B-B14F-4D97-AF65-F5344CB8AC3E}">
        <p14:creationId xmlns:p14="http://schemas.microsoft.com/office/powerpoint/2010/main" val="572229158"/>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Vapor Trail</Template>
  <TotalTime>4536</TotalTime>
  <Words>1548</Words>
  <Application>Microsoft Macintosh PowerPoint</Application>
  <PresentationFormat>Widescreen</PresentationFormat>
  <Paragraphs>117</Paragraphs>
  <Slides>17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Century Gothic</vt:lpstr>
      <vt:lpstr>Arial</vt:lpstr>
      <vt:lpstr>Vapor Trail</vt:lpstr>
      <vt:lpstr>BSBME SENIOR DESIGN PROJECT</vt:lpstr>
      <vt:lpstr>Abstract</vt:lpstr>
      <vt:lpstr>ELEMENTS OF ENGINEERING DESIGN  </vt:lpstr>
      <vt:lpstr>ELEMENTS OF ENGINEERING DESIGN</vt:lpstr>
      <vt:lpstr>Design Flow Chart</vt:lpstr>
      <vt:lpstr>Introducton &amp; proJect objective</vt:lpstr>
      <vt:lpstr>Method Specifications</vt:lpstr>
      <vt:lpstr>methods</vt:lpstr>
      <vt:lpstr>RESULTS</vt:lpstr>
      <vt:lpstr>Results</vt:lpstr>
      <vt:lpstr>discussion</vt:lpstr>
      <vt:lpstr>Discussion</vt:lpstr>
      <vt:lpstr>Discussion</vt:lpstr>
      <vt:lpstr>Conclusions</vt:lpstr>
      <vt:lpstr>Timeline &amp; Future Tasks</vt:lpstr>
      <vt:lpstr>Acknowledgements</vt:lpstr>
      <vt:lpstr>References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BSBME SENIOR DESIGN PROJECT</dc:title>
  <dc:creator>McUlsky, Anastasia N.</dc:creator>
  <cp:lastModifiedBy>McUlsky, Anastasia N.</cp:lastModifiedBy>
  <cp:revision>49</cp:revision>
  <dcterms:created xsi:type="dcterms:W3CDTF">2018-04-23T17:11:54Z</dcterms:created>
  <dcterms:modified xsi:type="dcterms:W3CDTF">2018-04-27T13:21:15Z</dcterms:modified>
</cp:coreProperties>
</file>

<file path=docProps/thumbnail.jpeg>
</file>